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6" r:id="rId10"/>
    <p:sldId id="263" r:id="rId11"/>
    <p:sldId id="267" r:id="rId12"/>
    <p:sldId id="268" r:id="rId13"/>
    <p:sldId id="269" r:id="rId14"/>
    <p:sldId id="264" r:id="rId15"/>
    <p:sldId id="270" r:id="rId16"/>
    <p:sldId id="272"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pley, Robert C." userId="2cdb098c-fb24-47ff-97d8-84d0318e4705" providerId="ADAL" clId="{C7A150AE-0D75-4532-9BBF-E38F3FE911E7}"/>
    <pc:docChg chg="undo custSel modSld sldOrd">
      <pc:chgData name="Copley, Robert C." userId="2cdb098c-fb24-47ff-97d8-84d0318e4705" providerId="ADAL" clId="{C7A150AE-0D75-4532-9BBF-E38F3FE911E7}" dt="2024-07-11T19:45:28.116" v="3265" actId="20577"/>
      <pc:docMkLst>
        <pc:docMk/>
      </pc:docMkLst>
      <pc:sldChg chg="modSp mod">
        <pc:chgData name="Copley, Robert C." userId="2cdb098c-fb24-47ff-97d8-84d0318e4705" providerId="ADAL" clId="{C7A150AE-0D75-4532-9BBF-E38F3FE911E7}" dt="2024-07-11T19:43:21.786" v="3036" actId="113"/>
        <pc:sldMkLst>
          <pc:docMk/>
          <pc:sldMk cId="1061125167" sldId="257"/>
        </pc:sldMkLst>
        <pc:spChg chg="mod">
          <ac:chgData name="Copley, Robert C." userId="2cdb098c-fb24-47ff-97d8-84d0318e4705" providerId="ADAL" clId="{C7A150AE-0D75-4532-9BBF-E38F3FE911E7}" dt="2024-07-11T19:43:21.786" v="3036" actId="113"/>
          <ac:spMkLst>
            <pc:docMk/>
            <pc:sldMk cId="1061125167" sldId="257"/>
            <ac:spMk id="3" creationId="{6F2B8FDC-948F-76C1-32EE-EDDD1AD457FF}"/>
          </ac:spMkLst>
        </pc:spChg>
      </pc:sldChg>
      <pc:sldChg chg="ord">
        <pc:chgData name="Copley, Robert C." userId="2cdb098c-fb24-47ff-97d8-84d0318e4705" providerId="ADAL" clId="{C7A150AE-0D75-4532-9BBF-E38F3FE911E7}" dt="2024-07-11T19:43:36.667" v="3038"/>
        <pc:sldMkLst>
          <pc:docMk/>
          <pc:sldMk cId="1479652273" sldId="258"/>
        </pc:sldMkLst>
      </pc:sldChg>
      <pc:sldChg chg="modSp mod">
        <pc:chgData name="Copley, Robert C." userId="2cdb098c-fb24-47ff-97d8-84d0318e4705" providerId="ADAL" clId="{C7A150AE-0D75-4532-9BBF-E38F3FE911E7}" dt="2024-07-11T19:44:56.637" v="3239" actId="20577"/>
        <pc:sldMkLst>
          <pc:docMk/>
          <pc:sldMk cId="60735985" sldId="259"/>
        </pc:sldMkLst>
        <pc:spChg chg="mod">
          <ac:chgData name="Copley, Robert C." userId="2cdb098c-fb24-47ff-97d8-84d0318e4705" providerId="ADAL" clId="{C7A150AE-0D75-4532-9BBF-E38F3FE911E7}" dt="2024-07-11T19:44:56.637" v="3239" actId="20577"/>
          <ac:spMkLst>
            <pc:docMk/>
            <pc:sldMk cId="60735985" sldId="259"/>
            <ac:spMk id="3" creationId="{3BC67C17-6E24-8F8B-1CFD-2EA6AF06311A}"/>
          </ac:spMkLst>
        </pc:spChg>
      </pc:sldChg>
      <pc:sldChg chg="modSp mod">
        <pc:chgData name="Copley, Robert C." userId="2cdb098c-fb24-47ff-97d8-84d0318e4705" providerId="ADAL" clId="{C7A150AE-0D75-4532-9BBF-E38F3FE911E7}" dt="2024-07-11T19:45:28.116" v="3265" actId="20577"/>
        <pc:sldMkLst>
          <pc:docMk/>
          <pc:sldMk cId="726763999" sldId="261"/>
        </pc:sldMkLst>
        <pc:spChg chg="mod">
          <ac:chgData name="Copley, Robert C." userId="2cdb098c-fb24-47ff-97d8-84d0318e4705" providerId="ADAL" clId="{C7A150AE-0D75-4532-9BBF-E38F3FE911E7}" dt="2024-07-11T19:45:28.116" v="3265" actId="20577"/>
          <ac:spMkLst>
            <pc:docMk/>
            <pc:sldMk cId="726763999" sldId="261"/>
            <ac:spMk id="2" creationId="{D4CFEF39-3587-1C70-B6FC-5B7F90A66432}"/>
          </ac:spMkLst>
        </pc:spChg>
        <pc:spChg chg="mod">
          <ac:chgData name="Copley, Robert C." userId="2cdb098c-fb24-47ff-97d8-84d0318e4705" providerId="ADAL" clId="{C7A150AE-0D75-4532-9BBF-E38F3FE911E7}" dt="2024-07-11T19:38:10.854" v="2830" actId="20577"/>
          <ac:spMkLst>
            <pc:docMk/>
            <pc:sldMk cId="726763999" sldId="261"/>
            <ac:spMk id="3" creationId="{C57B9C43-8148-43A6-73F4-509630EE97C9}"/>
          </ac:spMkLst>
        </pc:spChg>
      </pc:sldChg>
      <pc:sldChg chg="modSp mod">
        <pc:chgData name="Copley, Robert C." userId="2cdb098c-fb24-47ff-97d8-84d0318e4705" providerId="ADAL" clId="{C7A150AE-0D75-4532-9BBF-E38F3FE911E7}" dt="2024-07-11T19:33:56.008" v="2264" actId="20577"/>
        <pc:sldMkLst>
          <pc:docMk/>
          <pc:sldMk cId="10382490" sldId="262"/>
        </pc:sldMkLst>
        <pc:spChg chg="mod">
          <ac:chgData name="Copley, Robert C." userId="2cdb098c-fb24-47ff-97d8-84d0318e4705" providerId="ADAL" clId="{C7A150AE-0D75-4532-9BBF-E38F3FE911E7}" dt="2024-07-11T19:19:30.561" v="43" actId="20577"/>
          <ac:spMkLst>
            <pc:docMk/>
            <pc:sldMk cId="10382490" sldId="262"/>
            <ac:spMk id="2" creationId="{2D3C73A7-C14D-17DF-4322-6EBCBF7C5208}"/>
          </ac:spMkLst>
        </pc:spChg>
        <pc:spChg chg="mod">
          <ac:chgData name="Copley, Robert C." userId="2cdb098c-fb24-47ff-97d8-84d0318e4705" providerId="ADAL" clId="{C7A150AE-0D75-4532-9BBF-E38F3FE911E7}" dt="2024-07-11T19:33:56.008" v="2264" actId="20577"/>
          <ac:spMkLst>
            <pc:docMk/>
            <pc:sldMk cId="10382490" sldId="262"/>
            <ac:spMk id="3" creationId="{D23EA233-9DA4-A727-6706-974C4CCBE4D5}"/>
          </ac:spMkLst>
        </pc:spChg>
      </pc:sldChg>
      <pc:sldChg chg="delSp modSp mod">
        <pc:chgData name="Copley, Robert C." userId="2cdb098c-fb24-47ff-97d8-84d0318e4705" providerId="ADAL" clId="{C7A150AE-0D75-4532-9BBF-E38F3FE911E7}" dt="2024-07-11T19:38:59.678" v="2862" actId="1076"/>
        <pc:sldMkLst>
          <pc:docMk/>
          <pc:sldMk cId="326360658" sldId="265"/>
        </pc:sldMkLst>
        <pc:spChg chg="mod">
          <ac:chgData name="Copley, Robert C." userId="2cdb098c-fb24-47ff-97d8-84d0318e4705" providerId="ADAL" clId="{C7A150AE-0D75-4532-9BBF-E38F3FE911E7}" dt="2024-07-11T19:38:59.678" v="2862" actId="1076"/>
          <ac:spMkLst>
            <pc:docMk/>
            <pc:sldMk cId="326360658" sldId="265"/>
            <ac:spMk id="2" creationId="{D6CBEB0B-D6BB-F529-444C-A0FCB6A513A2}"/>
          </ac:spMkLst>
        </pc:spChg>
        <pc:spChg chg="del">
          <ac:chgData name="Copley, Robert C." userId="2cdb098c-fb24-47ff-97d8-84d0318e4705" providerId="ADAL" clId="{C7A150AE-0D75-4532-9BBF-E38F3FE911E7}" dt="2024-07-11T19:38:19.342" v="2831" actId="478"/>
          <ac:spMkLst>
            <pc:docMk/>
            <pc:sldMk cId="326360658" sldId="265"/>
            <ac:spMk id="3" creationId="{66FBE013-1759-60E8-0A1A-E0E8368515D3}"/>
          </ac:spMkLst>
        </pc:spChg>
      </pc:sldChg>
      <pc:sldChg chg="modSp mod">
        <pc:chgData name="Copley, Robert C." userId="2cdb098c-fb24-47ff-97d8-84d0318e4705" providerId="ADAL" clId="{C7A150AE-0D75-4532-9BBF-E38F3FE911E7}" dt="2024-07-11T19:29:53.631" v="1500" actId="27636"/>
        <pc:sldMkLst>
          <pc:docMk/>
          <pc:sldMk cId="2475652993" sldId="266"/>
        </pc:sldMkLst>
        <pc:spChg chg="mod">
          <ac:chgData name="Copley, Robert C." userId="2cdb098c-fb24-47ff-97d8-84d0318e4705" providerId="ADAL" clId="{C7A150AE-0D75-4532-9BBF-E38F3FE911E7}" dt="2024-07-11T19:19:52.486" v="44"/>
          <ac:spMkLst>
            <pc:docMk/>
            <pc:sldMk cId="2475652993" sldId="266"/>
            <ac:spMk id="2" creationId="{2D3C73A7-C14D-17DF-4322-6EBCBF7C5208}"/>
          </ac:spMkLst>
        </pc:spChg>
        <pc:spChg chg="mod">
          <ac:chgData name="Copley, Robert C." userId="2cdb098c-fb24-47ff-97d8-84d0318e4705" providerId="ADAL" clId="{C7A150AE-0D75-4532-9BBF-E38F3FE911E7}" dt="2024-07-11T19:29:53.631" v="1500" actId="27636"/>
          <ac:spMkLst>
            <pc:docMk/>
            <pc:sldMk cId="2475652993" sldId="266"/>
            <ac:spMk id="3" creationId="{D23EA233-9DA4-A727-6706-974C4CCBE4D5}"/>
          </ac:spMkLst>
        </pc:spChg>
      </pc:sldChg>
      <pc:sldChg chg="modSp mod">
        <pc:chgData name="Copley, Robert C." userId="2cdb098c-fb24-47ff-97d8-84d0318e4705" providerId="ADAL" clId="{C7A150AE-0D75-4532-9BBF-E38F3FE911E7}" dt="2024-07-11T19:14:04.370" v="0" actId="113"/>
        <pc:sldMkLst>
          <pc:docMk/>
          <pc:sldMk cId="2718673218" sldId="270"/>
        </pc:sldMkLst>
        <pc:spChg chg="mod">
          <ac:chgData name="Copley, Robert C." userId="2cdb098c-fb24-47ff-97d8-84d0318e4705" providerId="ADAL" clId="{C7A150AE-0D75-4532-9BBF-E38F3FE911E7}" dt="2024-07-11T19:14:04.370" v="0" actId="113"/>
          <ac:spMkLst>
            <pc:docMk/>
            <pc:sldMk cId="2718673218" sldId="270"/>
            <ac:spMk id="3" creationId="{8C7A7721-1496-C384-7230-9A6B5D13536A}"/>
          </ac:spMkLst>
        </pc:spChg>
      </pc:sldChg>
      <pc:sldChg chg="modSp mod">
        <pc:chgData name="Copley, Robert C." userId="2cdb098c-fb24-47ff-97d8-84d0318e4705" providerId="ADAL" clId="{C7A150AE-0D75-4532-9BBF-E38F3FE911E7}" dt="2024-07-11T19:42:46.866" v="3024" actId="20577"/>
        <pc:sldMkLst>
          <pc:docMk/>
          <pc:sldMk cId="3261544203" sldId="271"/>
        </pc:sldMkLst>
        <pc:spChg chg="mod">
          <ac:chgData name="Copley, Robert C." userId="2cdb098c-fb24-47ff-97d8-84d0318e4705" providerId="ADAL" clId="{C7A150AE-0D75-4532-9BBF-E38F3FE911E7}" dt="2024-07-11T19:42:46.866" v="3024" actId="20577"/>
          <ac:spMkLst>
            <pc:docMk/>
            <pc:sldMk cId="3261544203" sldId="271"/>
            <ac:spMk id="7" creationId="{C74194AE-57B0-D7B9-B765-EA0EBFA1C25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D692B-AB85-78B9-5AA3-A089A042E6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7282A0-8BCC-9C69-A31D-B5105B6847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F01EF5-4BC1-AB7D-A60C-709F2C7F821A}"/>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5" name="Footer Placeholder 4">
            <a:extLst>
              <a:ext uri="{FF2B5EF4-FFF2-40B4-BE49-F238E27FC236}">
                <a16:creationId xmlns:a16="http://schemas.microsoft.com/office/drawing/2014/main" id="{73855C12-35CB-ADC5-57AF-218905D490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D3C675-6A83-68BF-1D32-119A0EC0AAB0}"/>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4040807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4F2A-D2A1-FB67-CFC3-1195D51970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993A81-372F-F0BA-9177-DAE4AE544F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83B5B-6611-7AAE-F872-8BE3136A1621}"/>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5" name="Footer Placeholder 4">
            <a:extLst>
              <a:ext uri="{FF2B5EF4-FFF2-40B4-BE49-F238E27FC236}">
                <a16:creationId xmlns:a16="http://schemas.microsoft.com/office/drawing/2014/main" id="{FE73DCE6-BAE2-9C62-F63D-F3B1FA16B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34CF67-F4F4-B9F4-7087-E9E838B43F2D}"/>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270345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00E8EE-8582-3FB3-71A6-28F19239D7E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BF4577-10BD-FB59-220A-FD26C2B79A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244245-12BD-227C-A1E4-55CC2FA9F4DF}"/>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5" name="Footer Placeholder 4">
            <a:extLst>
              <a:ext uri="{FF2B5EF4-FFF2-40B4-BE49-F238E27FC236}">
                <a16:creationId xmlns:a16="http://schemas.microsoft.com/office/drawing/2014/main" id="{D1E3F72D-783D-636D-5C53-56F579C57F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3B0DB9-A62E-072A-3B99-9899247873F0}"/>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139349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1AA83-4EC1-1972-EDE2-9AF489917E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CEA8E2-D9DC-C8D1-8C70-F218108254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774851-811A-308E-CE8F-E01956DB54A9}"/>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5" name="Footer Placeholder 4">
            <a:extLst>
              <a:ext uri="{FF2B5EF4-FFF2-40B4-BE49-F238E27FC236}">
                <a16:creationId xmlns:a16="http://schemas.microsoft.com/office/drawing/2014/main" id="{43BFAA80-5B99-F974-050B-734A17AE8F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A1CE58-84DC-8DA8-ACB9-F538F655BD60}"/>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302686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2B73-BC7D-B4B6-D5B6-41D8971C0E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FC64CA-FE66-E738-C8F7-DB421069E6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70FE74-27C9-DFFE-85D7-E8E26C8DF4BC}"/>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5" name="Footer Placeholder 4">
            <a:extLst>
              <a:ext uri="{FF2B5EF4-FFF2-40B4-BE49-F238E27FC236}">
                <a16:creationId xmlns:a16="http://schemas.microsoft.com/office/drawing/2014/main" id="{5CFFD530-6730-32F6-CB9D-64B1C87ACD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657AE4-A3C4-0D73-7401-F25102F60DF1}"/>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93589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F774F-2F4C-7DB3-E308-CF54DCC477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A277E5-E7A8-8805-4E38-DB09A3789F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088A65-DA07-6781-DC24-C7851DBDBC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C9CB78-3E70-667F-977E-0BA9C1D27FCA}"/>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6" name="Footer Placeholder 5">
            <a:extLst>
              <a:ext uri="{FF2B5EF4-FFF2-40B4-BE49-F238E27FC236}">
                <a16:creationId xmlns:a16="http://schemas.microsoft.com/office/drawing/2014/main" id="{931E8080-7023-A962-644B-1915957F5B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0282B1-1E59-F784-9E01-ED46A987CF88}"/>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2378310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6C4A1-F976-0D1A-FFC1-651FAB4BF8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911334-82BD-6AEB-93BD-45837AD358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2EB04C-987F-5327-C3F0-9D343293B4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0340D-BCFA-1500-0A18-50DC2E4345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3B2646-7504-89AA-6455-E02643A7A14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5DEF02-DEE1-FE76-AAD0-46CCA644763F}"/>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8" name="Footer Placeholder 7">
            <a:extLst>
              <a:ext uri="{FF2B5EF4-FFF2-40B4-BE49-F238E27FC236}">
                <a16:creationId xmlns:a16="http://schemas.microsoft.com/office/drawing/2014/main" id="{4C793DCC-239D-FF25-C8B7-B1C601FF3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758C400-D1D3-A4EF-B354-01D8B8232E03}"/>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3041148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1BCE3-3DCB-D888-585F-6619F0A635E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A528F9-B485-7F9E-E506-AAB1D5A41A6C}"/>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4" name="Footer Placeholder 3">
            <a:extLst>
              <a:ext uri="{FF2B5EF4-FFF2-40B4-BE49-F238E27FC236}">
                <a16:creationId xmlns:a16="http://schemas.microsoft.com/office/drawing/2014/main" id="{5864FD97-8CB8-37FD-386E-53193EF792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1815BE-6C52-7E4B-5D7F-63359A5F6988}"/>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331295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FC55D7-BD02-8FA4-D6E1-16E18CA4C58C}"/>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3" name="Footer Placeholder 2">
            <a:extLst>
              <a:ext uri="{FF2B5EF4-FFF2-40B4-BE49-F238E27FC236}">
                <a16:creationId xmlns:a16="http://schemas.microsoft.com/office/drawing/2014/main" id="{78C295DF-C83E-76AE-7A96-B53EE63A25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6EAAF2-AFE2-F6EC-5AEF-A03151352ACB}"/>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151732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D7108-E98F-FDD4-DF58-BB012C88A3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2E4377-D815-3764-E1B5-EE829FAA23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DB654A2-8489-1C1A-7AED-8CE1D9073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64FCC3-3247-4723-967E-32F6BF71FAB1}"/>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6" name="Footer Placeholder 5">
            <a:extLst>
              <a:ext uri="{FF2B5EF4-FFF2-40B4-BE49-F238E27FC236}">
                <a16:creationId xmlns:a16="http://schemas.microsoft.com/office/drawing/2014/main" id="{35C08FF5-6BAC-50F5-0889-CEF7D80B2E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E06E14-FF5C-5BA4-C539-253523F4C956}"/>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3929679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5C95B-D0FF-D3A4-1173-128F49215E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C1C1F6-D300-2314-F533-39D07848F9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68DC9A-E434-8A9C-0A30-9E99FE376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569173-6C8C-5257-7B5C-B22F3A5845CC}"/>
              </a:ext>
            </a:extLst>
          </p:cNvPr>
          <p:cNvSpPr>
            <a:spLocks noGrp="1"/>
          </p:cNvSpPr>
          <p:nvPr>
            <p:ph type="dt" sz="half" idx="10"/>
          </p:nvPr>
        </p:nvSpPr>
        <p:spPr/>
        <p:txBody>
          <a:bodyPr/>
          <a:lstStyle/>
          <a:p>
            <a:fld id="{FB2C0A4F-874C-4115-9C20-F31DBFBD5C2C}" type="datetimeFigureOut">
              <a:rPr lang="en-US" smtClean="0"/>
              <a:t>7/11/2024</a:t>
            </a:fld>
            <a:endParaRPr lang="en-US"/>
          </a:p>
        </p:txBody>
      </p:sp>
      <p:sp>
        <p:nvSpPr>
          <p:cNvPr id="6" name="Footer Placeholder 5">
            <a:extLst>
              <a:ext uri="{FF2B5EF4-FFF2-40B4-BE49-F238E27FC236}">
                <a16:creationId xmlns:a16="http://schemas.microsoft.com/office/drawing/2014/main" id="{2BF33D99-61E0-8BED-D0E7-ACAFCD46A2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066DA5-0B59-F436-4FB6-9D50D73C319D}"/>
              </a:ext>
            </a:extLst>
          </p:cNvPr>
          <p:cNvSpPr>
            <a:spLocks noGrp="1"/>
          </p:cNvSpPr>
          <p:nvPr>
            <p:ph type="sldNum" sz="quarter" idx="12"/>
          </p:nvPr>
        </p:nvSpPr>
        <p:spPr/>
        <p:txBody>
          <a:bodyPr/>
          <a:lstStyle/>
          <a:p>
            <a:fld id="{5D4A7C07-5CBC-49C8-A3A5-31EBCD00B889}" type="slidenum">
              <a:rPr lang="en-US" smtClean="0"/>
              <a:t>‹#›</a:t>
            </a:fld>
            <a:endParaRPr lang="en-US"/>
          </a:p>
        </p:txBody>
      </p:sp>
    </p:spTree>
    <p:extLst>
      <p:ext uri="{BB962C8B-B14F-4D97-AF65-F5344CB8AC3E}">
        <p14:creationId xmlns:p14="http://schemas.microsoft.com/office/powerpoint/2010/main" val="1342446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5A7A38-E9CE-1391-4B01-FD639F35F8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1F9EC26-D28A-A33C-D395-0E2FB58668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63EED0-1660-1BEA-F97A-1134A1337B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2C0A4F-874C-4115-9C20-F31DBFBD5C2C}" type="datetimeFigureOut">
              <a:rPr lang="en-US" smtClean="0"/>
              <a:t>7/11/2024</a:t>
            </a:fld>
            <a:endParaRPr lang="en-US"/>
          </a:p>
        </p:txBody>
      </p:sp>
      <p:sp>
        <p:nvSpPr>
          <p:cNvPr id="5" name="Footer Placeholder 4">
            <a:extLst>
              <a:ext uri="{FF2B5EF4-FFF2-40B4-BE49-F238E27FC236}">
                <a16:creationId xmlns:a16="http://schemas.microsoft.com/office/drawing/2014/main" id="{3666E8D9-4511-9DB3-B316-DD2219183E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8C38E46-830B-B008-3E19-B08BBAFD0A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4A7C07-5CBC-49C8-A3A5-31EBCD00B889}" type="slidenum">
              <a:rPr lang="en-US" smtClean="0"/>
              <a:t>‹#›</a:t>
            </a:fld>
            <a:endParaRPr lang="en-US"/>
          </a:p>
        </p:txBody>
      </p:sp>
    </p:spTree>
    <p:extLst>
      <p:ext uri="{BB962C8B-B14F-4D97-AF65-F5344CB8AC3E}">
        <p14:creationId xmlns:p14="http://schemas.microsoft.com/office/powerpoint/2010/main" val="1560912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2FA23-55B6-8BEA-5116-3B544C148438}"/>
              </a:ext>
            </a:extLst>
          </p:cNvPr>
          <p:cNvSpPr>
            <a:spLocks noGrp="1"/>
          </p:cNvSpPr>
          <p:nvPr>
            <p:ph type="ctrTitle"/>
          </p:nvPr>
        </p:nvSpPr>
        <p:spPr>
          <a:xfrm>
            <a:off x="1524000" y="1813243"/>
            <a:ext cx="9144000" cy="2387600"/>
          </a:xfrm>
        </p:spPr>
        <p:txBody>
          <a:bodyPr>
            <a:normAutofit fontScale="90000"/>
          </a:bodyPr>
          <a:lstStyle/>
          <a:p>
            <a:r>
              <a:rPr lang="en-US" dirty="0"/>
              <a:t>Policy Discussion of Continuation of Operations Plan for the Office of the Independent Monitor</a:t>
            </a:r>
          </a:p>
        </p:txBody>
      </p:sp>
      <p:sp>
        <p:nvSpPr>
          <p:cNvPr id="3" name="Subtitle 2">
            <a:extLst>
              <a:ext uri="{FF2B5EF4-FFF2-40B4-BE49-F238E27FC236}">
                <a16:creationId xmlns:a16="http://schemas.microsoft.com/office/drawing/2014/main" id="{49E92837-F7AC-F8BF-588B-500142EEF1A9}"/>
              </a:ext>
            </a:extLst>
          </p:cNvPr>
          <p:cNvSpPr>
            <a:spLocks noGrp="1"/>
          </p:cNvSpPr>
          <p:nvPr>
            <p:ph type="subTitle" idx="1"/>
          </p:nvPr>
        </p:nvSpPr>
        <p:spPr>
          <a:xfrm>
            <a:off x="1524000" y="4526598"/>
            <a:ext cx="9144000" cy="1655762"/>
          </a:xfrm>
        </p:spPr>
        <p:txBody>
          <a:bodyPr/>
          <a:lstStyle/>
          <a:p>
            <a:r>
              <a:rPr lang="en-US" dirty="0"/>
              <a:t>City of Madison, Police Civilian Oversight Board Policy and Procedure Subcommittee</a:t>
            </a:r>
          </a:p>
          <a:p>
            <a:r>
              <a:rPr lang="en-US" dirty="0"/>
              <a:t>7/11/2024</a:t>
            </a:r>
          </a:p>
        </p:txBody>
      </p:sp>
    </p:spTree>
    <p:extLst>
      <p:ext uri="{BB962C8B-B14F-4D97-AF65-F5344CB8AC3E}">
        <p14:creationId xmlns:p14="http://schemas.microsoft.com/office/powerpoint/2010/main" val="107878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A195-6021-BAF1-D9A9-9D6656EBF55A}"/>
              </a:ext>
            </a:extLst>
          </p:cNvPr>
          <p:cNvSpPr>
            <a:spLocks noGrp="1"/>
          </p:cNvSpPr>
          <p:nvPr>
            <p:ph type="title"/>
          </p:nvPr>
        </p:nvSpPr>
        <p:spPr>
          <a:xfrm>
            <a:off x="838200" y="365125"/>
            <a:ext cx="10629900" cy="1325563"/>
          </a:xfrm>
        </p:spPr>
        <p:txBody>
          <a:bodyPr/>
          <a:lstStyle/>
          <a:p>
            <a:pPr algn="ctr"/>
            <a:r>
              <a:rPr lang="en-US" dirty="0"/>
              <a:t>Step 4: Assignment of Critical Responsibilities</a:t>
            </a:r>
          </a:p>
        </p:txBody>
      </p:sp>
      <p:graphicFrame>
        <p:nvGraphicFramePr>
          <p:cNvPr id="7" name="Content Placeholder 6">
            <a:extLst>
              <a:ext uri="{FF2B5EF4-FFF2-40B4-BE49-F238E27FC236}">
                <a16:creationId xmlns:a16="http://schemas.microsoft.com/office/drawing/2014/main" id="{B8F553E2-3A2E-D02A-FC7C-A9D5CFA3DD35}"/>
              </a:ext>
            </a:extLst>
          </p:cNvPr>
          <p:cNvGraphicFramePr>
            <a:graphicFrameLocks noGrp="1"/>
          </p:cNvGraphicFramePr>
          <p:nvPr>
            <p:ph idx="1"/>
            <p:extLst>
              <p:ext uri="{D42A27DB-BD31-4B8C-83A1-F6EECF244321}">
                <p14:modId xmlns:p14="http://schemas.microsoft.com/office/powerpoint/2010/main" val="1428563588"/>
              </p:ext>
            </p:extLst>
          </p:nvPr>
        </p:nvGraphicFramePr>
        <p:xfrm>
          <a:off x="838200" y="1825625"/>
          <a:ext cx="10571480" cy="4206240"/>
        </p:xfrm>
        <a:graphic>
          <a:graphicData uri="http://schemas.openxmlformats.org/drawingml/2006/table">
            <a:tbl>
              <a:tblPr firstRow="1" bandRow="1">
                <a:tableStyleId>{5C22544A-7EE6-4342-B048-85BDC9FD1C3A}</a:tableStyleId>
              </a:tblPr>
              <a:tblGrid>
                <a:gridCol w="5219700">
                  <a:extLst>
                    <a:ext uri="{9D8B030D-6E8A-4147-A177-3AD203B41FA5}">
                      <a16:colId xmlns:a16="http://schemas.microsoft.com/office/drawing/2014/main" val="2993458458"/>
                    </a:ext>
                  </a:extLst>
                </a:gridCol>
                <a:gridCol w="2495550">
                  <a:extLst>
                    <a:ext uri="{9D8B030D-6E8A-4147-A177-3AD203B41FA5}">
                      <a16:colId xmlns:a16="http://schemas.microsoft.com/office/drawing/2014/main" val="895710672"/>
                    </a:ext>
                  </a:extLst>
                </a:gridCol>
                <a:gridCol w="1276350">
                  <a:extLst>
                    <a:ext uri="{9D8B030D-6E8A-4147-A177-3AD203B41FA5}">
                      <a16:colId xmlns:a16="http://schemas.microsoft.com/office/drawing/2014/main" val="3235868576"/>
                    </a:ext>
                  </a:extLst>
                </a:gridCol>
                <a:gridCol w="1579880">
                  <a:extLst>
                    <a:ext uri="{9D8B030D-6E8A-4147-A177-3AD203B41FA5}">
                      <a16:colId xmlns:a16="http://schemas.microsoft.com/office/drawing/2014/main" val="1485908588"/>
                    </a:ext>
                  </a:extLst>
                </a:gridCol>
              </a:tblGrid>
              <a:tr h="370840">
                <a:tc>
                  <a:txBody>
                    <a:bodyPr/>
                    <a:lstStyle/>
                    <a:p>
                      <a:r>
                        <a:rPr lang="en-US" dirty="0"/>
                        <a:t>Responsibilities</a:t>
                      </a:r>
                    </a:p>
                  </a:txBody>
                  <a:tcPr/>
                </a:tc>
                <a:tc>
                  <a:txBody>
                    <a:bodyPr/>
                    <a:lstStyle/>
                    <a:p>
                      <a:r>
                        <a:rPr lang="en-US" dirty="0"/>
                        <a:t>Independent Monitor</a:t>
                      </a:r>
                    </a:p>
                  </a:txBody>
                  <a:tcPr/>
                </a:tc>
                <a:tc>
                  <a:txBody>
                    <a:bodyPr/>
                    <a:lstStyle/>
                    <a:p>
                      <a:r>
                        <a:rPr lang="en-US" dirty="0"/>
                        <a:t>Office Manager</a:t>
                      </a:r>
                    </a:p>
                  </a:txBody>
                  <a:tcPr/>
                </a:tc>
                <a:tc>
                  <a:txBody>
                    <a:bodyPr/>
                    <a:lstStyle/>
                    <a:p>
                      <a:r>
                        <a:rPr lang="en-US" dirty="0"/>
                        <a:t>Data Analyst</a:t>
                      </a:r>
                    </a:p>
                    <a:p>
                      <a:endParaRPr lang="en-US" dirty="0"/>
                    </a:p>
                  </a:txBody>
                  <a:tcPr/>
                </a:tc>
                <a:extLst>
                  <a:ext uri="{0D108BD9-81ED-4DB2-BD59-A6C34878D82A}">
                    <a16:rowId xmlns:a16="http://schemas.microsoft.com/office/drawing/2014/main" val="1195118823"/>
                  </a:ext>
                </a:extLst>
              </a:tr>
              <a:tr h="370840">
                <a:tc>
                  <a:txBody>
                    <a:bodyPr/>
                    <a:lstStyle/>
                    <a:p>
                      <a:r>
                        <a:rPr lang="en-US" sz="2400" dirty="0"/>
                        <a:t>Staffing the PCOB Meetings</a:t>
                      </a:r>
                    </a:p>
                  </a:txBody>
                  <a:tcPr/>
                </a:tc>
                <a:tc>
                  <a:txBody>
                    <a:bodyPr/>
                    <a:lstStyle/>
                    <a:p>
                      <a:r>
                        <a:rPr lang="en-US" dirty="0"/>
                        <a:t>X</a:t>
                      </a:r>
                    </a:p>
                  </a:txBody>
                  <a:tcPr/>
                </a:tc>
                <a:tc>
                  <a:txBody>
                    <a:bodyPr/>
                    <a:lstStyle/>
                    <a:p>
                      <a:r>
                        <a:rPr lang="en-US" dirty="0"/>
                        <a:t>x</a:t>
                      </a:r>
                    </a:p>
                  </a:txBody>
                  <a:tcPr/>
                </a:tc>
                <a:tc>
                  <a:txBody>
                    <a:bodyPr/>
                    <a:lstStyle/>
                    <a:p>
                      <a:endParaRPr lang="en-US" dirty="0"/>
                    </a:p>
                  </a:txBody>
                  <a:tcPr/>
                </a:tc>
                <a:extLst>
                  <a:ext uri="{0D108BD9-81ED-4DB2-BD59-A6C34878D82A}">
                    <a16:rowId xmlns:a16="http://schemas.microsoft.com/office/drawing/2014/main" val="1965012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Receiving Complaints</a:t>
                      </a:r>
                    </a:p>
                  </a:txBody>
                  <a:tcPr/>
                </a:tc>
                <a:tc>
                  <a:txBody>
                    <a:bodyPr/>
                    <a:lstStyle/>
                    <a:p>
                      <a:endParaRPr lang="en-US" dirty="0">
                        <a:highlight>
                          <a:srgbClr val="00FF00"/>
                        </a:highlight>
                      </a:endParaRPr>
                    </a:p>
                  </a:txBody>
                  <a:tcPr/>
                </a:tc>
                <a:tc>
                  <a:txBody>
                    <a:bodyPr/>
                    <a:lstStyle/>
                    <a:p>
                      <a:r>
                        <a:rPr lang="en-US" dirty="0"/>
                        <a:t>X</a:t>
                      </a:r>
                    </a:p>
                  </a:txBody>
                  <a:tcPr/>
                </a:tc>
                <a:tc>
                  <a:txBody>
                    <a:bodyPr/>
                    <a:lstStyle/>
                    <a:p>
                      <a:endParaRPr lang="en-US" dirty="0"/>
                    </a:p>
                  </a:txBody>
                  <a:tcPr/>
                </a:tc>
                <a:extLst>
                  <a:ext uri="{0D108BD9-81ED-4DB2-BD59-A6C34878D82A}">
                    <a16:rowId xmlns:a16="http://schemas.microsoft.com/office/drawing/2014/main" val="35296846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Continuing open investigations</a:t>
                      </a:r>
                    </a:p>
                  </a:txBody>
                  <a:tcPr/>
                </a:tc>
                <a:tc>
                  <a:txBody>
                    <a:bodyPr/>
                    <a:lstStyle/>
                    <a:p>
                      <a:r>
                        <a:rPr lang="en-US" dirty="0"/>
                        <a:t>X</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698808715"/>
                  </a:ext>
                </a:extLst>
              </a:tr>
              <a:tr h="370840">
                <a:tc>
                  <a:txBody>
                    <a:bodyPr/>
                    <a:lstStyle/>
                    <a:p>
                      <a:r>
                        <a:rPr lang="en-US" sz="2400" dirty="0"/>
                        <a:t>Finance/Payroll</a:t>
                      </a:r>
                    </a:p>
                  </a:txBody>
                  <a:tcPr/>
                </a:tc>
                <a:tc>
                  <a:txBody>
                    <a:bodyPr/>
                    <a:lstStyle/>
                    <a:p>
                      <a:r>
                        <a:rPr lang="en-US" dirty="0"/>
                        <a:t>x</a:t>
                      </a:r>
                    </a:p>
                  </a:txBody>
                  <a:tcPr/>
                </a:tc>
                <a:tc>
                  <a:txBody>
                    <a:bodyPr/>
                    <a:lstStyle/>
                    <a:p>
                      <a:r>
                        <a:rPr lang="en-US" dirty="0"/>
                        <a:t>X</a:t>
                      </a:r>
                    </a:p>
                  </a:txBody>
                  <a:tcPr/>
                </a:tc>
                <a:tc>
                  <a:txBody>
                    <a:bodyPr/>
                    <a:lstStyle/>
                    <a:p>
                      <a:endParaRPr lang="en-US" dirty="0"/>
                    </a:p>
                  </a:txBody>
                  <a:tcPr/>
                </a:tc>
                <a:extLst>
                  <a:ext uri="{0D108BD9-81ED-4DB2-BD59-A6C34878D82A}">
                    <a16:rowId xmlns:a16="http://schemas.microsoft.com/office/drawing/2014/main" val="33133573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Coordination between Office and Board</a:t>
                      </a:r>
                    </a:p>
                  </a:txBody>
                  <a:tcPr/>
                </a:tc>
                <a:tc>
                  <a:txBody>
                    <a:bodyPr/>
                    <a:lstStyle/>
                    <a:p>
                      <a:endParaRPr lang="en-US" dirty="0"/>
                    </a:p>
                  </a:txBody>
                  <a:tcPr/>
                </a:tc>
                <a:tc>
                  <a:txBody>
                    <a:bodyPr/>
                    <a:lstStyle/>
                    <a:p>
                      <a:r>
                        <a:rPr lang="en-US" dirty="0"/>
                        <a:t>X</a:t>
                      </a:r>
                    </a:p>
                  </a:txBody>
                  <a:tcPr/>
                </a:tc>
                <a:tc>
                  <a:txBody>
                    <a:bodyPr/>
                    <a:lstStyle/>
                    <a:p>
                      <a:endParaRPr lang="en-US" dirty="0"/>
                    </a:p>
                  </a:txBody>
                  <a:tcPr/>
                </a:tc>
                <a:extLst>
                  <a:ext uri="{0D108BD9-81ED-4DB2-BD59-A6C34878D82A}">
                    <a16:rowId xmlns:a16="http://schemas.microsoft.com/office/drawing/2014/main" val="3701902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Appointing attorneys</a:t>
                      </a:r>
                    </a:p>
                  </a:txBody>
                  <a:tcPr/>
                </a:tc>
                <a:tc>
                  <a:txBody>
                    <a:bodyPr/>
                    <a:lstStyle/>
                    <a:p>
                      <a:r>
                        <a:rPr lang="en-US" dirty="0"/>
                        <a:t>X</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25938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Email correspondence</a:t>
                      </a:r>
                    </a:p>
                  </a:txBody>
                  <a:tcPr/>
                </a:tc>
                <a:tc>
                  <a:txBody>
                    <a:bodyPr/>
                    <a:lstStyle/>
                    <a:p>
                      <a:endParaRPr lang="en-US" dirty="0"/>
                    </a:p>
                  </a:txBody>
                  <a:tcPr/>
                </a:tc>
                <a:tc>
                  <a:txBody>
                    <a:bodyPr/>
                    <a:lstStyle/>
                    <a:p>
                      <a:r>
                        <a:rPr lang="en-US" dirty="0"/>
                        <a:t>X</a:t>
                      </a:r>
                    </a:p>
                  </a:txBody>
                  <a:tcPr/>
                </a:tc>
                <a:tc>
                  <a:txBody>
                    <a:bodyPr/>
                    <a:lstStyle/>
                    <a:p>
                      <a:endParaRPr lang="en-US" dirty="0"/>
                    </a:p>
                  </a:txBody>
                  <a:tcPr/>
                </a:tc>
                <a:extLst>
                  <a:ext uri="{0D108BD9-81ED-4DB2-BD59-A6C34878D82A}">
                    <a16:rowId xmlns:a16="http://schemas.microsoft.com/office/drawing/2014/main" val="2976553063"/>
                  </a:ext>
                </a:extLst>
              </a:tr>
            </a:tbl>
          </a:graphicData>
        </a:graphic>
      </p:graphicFrame>
    </p:spTree>
    <p:extLst>
      <p:ext uri="{BB962C8B-B14F-4D97-AF65-F5344CB8AC3E}">
        <p14:creationId xmlns:p14="http://schemas.microsoft.com/office/powerpoint/2010/main" val="3494539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A195-6021-BAF1-D9A9-9D6656EBF55A}"/>
              </a:ext>
            </a:extLst>
          </p:cNvPr>
          <p:cNvSpPr>
            <a:spLocks noGrp="1"/>
          </p:cNvSpPr>
          <p:nvPr>
            <p:ph type="title"/>
          </p:nvPr>
        </p:nvSpPr>
        <p:spPr>
          <a:xfrm>
            <a:off x="838200" y="365125"/>
            <a:ext cx="10629900" cy="1325563"/>
          </a:xfrm>
        </p:spPr>
        <p:txBody>
          <a:bodyPr/>
          <a:lstStyle/>
          <a:p>
            <a:pPr algn="ctr"/>
            <a:r>
              <a:rPr lang="en-US" dirty="0"/>
              <a:t>Step 4: Assignment of Critical Responsibilities</a:t>
            </a:r>
          </a:p>
        </p:txBody>
      </p:sp>
      <p:graphicFrame>
        <p:nvGraphicFramePr>
          <p:cNvPr id="7" name="Content Placeholder 6">
            <a:extLst>
              <a:ext uri="{FF2B5EF4-FFF2-40B4-BE49-F238E27FC236}">
                <a16:creationId xmlns:a16="http://schemas.microsoft.com/office/drawing/2014/main" id="{B8F553E2-3A2E-D02A-FC7C-A9D5CFA3DD35}"/>
              </a:ext>
            </a:extLst>
          </p:cNvPr>
          <p:cNvGraphicFramePr>
            <a:graphicFrameLocks noGrp="1"/>
          </p:cNvGraphicFramePr>
          <p:nvPr>
            <p:ph idx="1"/>
            <p:extLst>
              <p:ext uri="{D42A27DB-BD31-4B8C-83A1-F6EECF244321}">
                <p14:modId xmlns:p14="http://schemas.microsoft.com/office/powerpoint/2010/main" val="1251353305"/>
              </p:ext>
            </p:extLst>
          </p:nvPr>
        </p:nvGraphicFramePr>
        <p:xfrm>
          <a:off x="838200" y="1825625"/>
          <a:ext cx="10571480" cy="4206240"/>
        </p:xfrm>
        <a:graphic>
          <a:graphicData uri="http://schemas.openxmlformats.org/drawingml/2006/table">
            <a:tbl>
              <a:tblPr firstRow="1" bandRow="1">
                <a:tableStyleId>{5C22544A-7EE6-4342-B048-85BDC9FD1C3A}</a:tableStyleId>
              </a:tblPr>
              <a:tblGrid>
                <a:gridCol w="5219700">
                  <a:extLst>
                    <a:ext uri="{9D8B030D-6E8A-4147-A177-3AD203B41FA5}">
                      <a16:colId xmlns:a16="http://schemas.microsoft.com/office/drawing/2014/main" val="2993458458"/>
                    </a:ext>
                  </a:extLst>
                </a:gridCol>
                <a:gridCol w="2495550">
                  <a:extLst>
                    <a:ext uri="{9D8B030D-6E8A-4147-A177-3AD203B41FA5}">
                      <a16:colId xmlns:a16="http://schemas.microsoft.com/office/drawing/2014/main" val="895710672"/>
                    </a:ext>
                  </a:extLst>
                </a:gridCol>
                <a:gridCol w="1276350">
                  <a:extLst>
                    <a:ext uri="{9D8B030D-6E8A-4147-A177-3AD203B41FA5}">
                      <a16:colId xmlns:a16="http://schemas.microsoft.com/office/drawing/2014/main" val="3235868576"/>
                    </a:ext>
                  </a:extLst>
                </a:gridCol>
                <a:gridCol w="1579880">
                  <a:extLst>
                    <a:ext uri="{9D8B030D-6E8A-4147-A177-3AD203B41FA5}">
                      <a16:colId xmlns:a16="http://schemas.microsoft.com/office/drawing/2014/main" val="1485908588"/>
                    </a:ext>
                  </a:extLst>
                </a:gridCol>
              </a:tblGrid>
              <a:tr h="370840">
                <a:tc>
                  <a:txBody>
                    <a:bodyPr/>
                    <a:lstStyle/>
                    <a:p>
                      <a:r>
                        <a:rPr lang="en-US" dirty="0"/>
                        <a:t>Responsibilities</a:t>
                      </a:r>
                    </a:p>
                  </a:txBody>
                  <a:tcPr/>
                </a:tc>
                <a:tc>
                  <a:txBody>
                    <a:bodyPr/>
                    <a:lstStyle/>
                    <a:p>
                      <a:r>
                        <a:rPr lang="en-US" dirty="0"/>
                        <a:t>Independent Monitor</a:t>
                      </a:r>
                    </a:p>
                  </a:txBody>
                  <a:tcPr/>
                </a:tc>
                <a:tc>
                  <a:txBody>
                    <a:bodyPr/>
                    <a:lstStyle/>
                    <a:p>
                      <a:r>
                        <a:rPr lang="en-US" dirty="0"/>
                        <a:t>Office Manager</a:t>
                      </a:r>
                    </a:p>
                  </a:txBody>
                  <a:tcPr/>
                </a:tc>
                <a:tc>
                  <a:txBody>
                    <a:bodyPr/>
                    <a:lstStyle/>
                    <a:p>
                      <a:r>
                        <a:rPr lang="en-US" dirty="0"/>
                        <a:t>Data Analyst</a:t>
                      </a:r>
                    </a:p>
                    <a:p>
                      <a:endParaRPr lang="en-US" dirty="0"/>
                    </a:p>
                  </a:txBody>
                  <a:tcPr/>
                </a:tc>
                <a:extLst>
                  <a:ext uri="{0D108BD9-81ED-4DB2-BD59-A6C34878D82A}">
                    <a16:rowId xmlns:a16="http://schemas.microsoft.com/office/drawing/2014/main" val="1195118823"/>
                  </a:ext>
                </a:extLst>
              </a:tr>
              <a:tr h="370840">
                <a:tc>
                  <a:txBody>
                    <a:bodyPr/>
                    <a:lstStyle/>
                    <a:p>
                      <a:r>
                        <a:rPr lang="en-US" sz="2400" dirty="0"/>
                        <a:t>Staffing the PCOB Meetings</a:t>
                      </a:r>
                    </a:p>
                  </a:txBody>
                  <a:tcPr/>
                </a:tc>
                <a:tc>
                  <a:txBody>
                    <a:bodyPr/>
                    <a:lstStyle/>
                    <a:p>
                      <a:r>
                        <a:rPr lang="en-US" dirty="0"/>
                        <a:t>X</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1965012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Receiving Complaints</a:t>
                      </a:r>
                    </a:p>
                  </a:txBody>
                  <a:tcPr/>
                </a:tc>
                <a:tc>
                  <a:txBody>
                    <a:bodyPr/>
                    <a:lstStyle/>
                    <a:p>
                      <a:r>
                        <a:rPr lang="en-US" b="1" dirty="0">
                          <a:highlight>
                            <a:srgbClr val="00FF00"/>
                          </a:highlight>
                        </a:rPr>
                        <a:t>Can do</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35296846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Continuing open investigations</a:t>
                      </a:r>
                    </a:p>
                  </a:txBody>
                  <a:tcPr/>
                </a:tc>
                <a:tc>
                  <a:txBody>
                    <a:bodyPr/>
                    <a:lstStyle/>
                    <a:p>
                      <a:r>
                        <a:rPr lang="en-US" dirty="0"/>
                        <a:t>X</a:t>
                      </a:r>
                    </a:p>
                  </a:txBody>
                  <a:tcPr/>
                </a:tc>
                <a:tc>
                  <a:txBody>
                    <a:bodyPr/>
                    <a:lstStyle/>
                    <a:p>
                      <a:r>
                        <a:rPr lang="en-US" b="1" dirty="0">
                          <a:highlight>
                            <a:srgbClr val="FF0000"/>
                          </a:highlight>
                        </a:rPr>
                        <a:t>Cannot do</a:t>
                      </a:r>
                    </a:p>
                  </a:txBody>
                  <a:tcPr/>
                </a:tc>
                <a:tc>
                  <a:txBody>
                    <a:bodyPr/>
                    <a:lstStyle/>
                    <a:p>
                      <a:r>
                        <a:rPr lang="en-US" b="1" dirty="0">
                          <a:highlight>
                            <a:srgbClr val="FF0000"/>
                          </a:highlight>
                        </a:rPr>
                        <a:t>Cannot do</a:t>
                      </a:r>
                    </a:p>
                  </a:txBody>
                  <a:tcPr/>
                </a:tc>
                <a:extLst>
                  <a:ext uri="{0D108BD9-81ED-4DB2-BD59-A6C34878D82A}">
                    <a16:rowId xmlns:a16="http://schemas.microsoft.com/office/drawing/2014/main" val="3698808715"/>
                  </a:ext>
                </a:extLst>
              </a:tr>
              <a:tr h="370840">
                <a:tc>
                  <a:txBody>
                    <a:bodyPr/>
                    <a:lstStyle/>
                    <a:p>
                      <a:r>
                        <a:rPr lang="en-US" sz="2400" dirty="0"/>
                        <a:t>Finance/Payroll</a:t>
                      </a:r>
                    </a:p>
                  </a:txBody>
                  <a:tcPr/>
                </a:tc>
                <a:tc>
                  <a:txBody>
                    <a:bodyPr/>
                    <a:lstStyle/>
                    <a:p>
                      <a:r>
                        <a:rPr lang="en-US" dirty="0"/>
                        <a:t>X</a:t>
                      </a:r>
                    </a:p>
                  </a:txBody>
                  <a:tcPr/>
                </a:tc>
                <a:tc>
                  <a:txBody>
                    <a:bodyPr/>
                    <a:lstStyle/>
                    <a:p>
                      <a:r>
                        <a:rPr lang="en-US" dirty="0"/>
                        <a:t>X</a:t>
                      </a:r>
                    </a:p>
                  </a:txBody>
                  <a:tcPr/>
                </a:tc>
                <a:tc>
                  <a:txBody>
                    <a:bodyPr/>
                    <a:lstStyle/>
                    <a:p>
                      <a:r>
                        <a:rPr lang="en-US" b="1" dirty="0">
                          <a:highlight>
                            <a:srgbClr val="FF0000"/>
                          </a:highlight>
                        </a:rPr>
                        <a:t>Discouraged</a:t>
                      </a:r>
                    </a:p>
                  </a:txBody>
                  <a:tcPr/>
                </a:tc>
                <a:extLst>
                  <a:ext uri="{0D108BD9-81ED-4DB2-BD59-A6C34878D82A}">
                    <a16:rowId xmlns:a16="http://schemas.microsoft.com/office/drawing/2014/main" val="3313357319"/>
                  </a:ext>
                </a:extLst>
              </a:tr>
              <a:tr h="393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Coordination between Office and Board</a:t>
                      </a:r>
                    </a:p>
                  </a:txBody>
                  <a:tcPr/>
                </a:tc>
                <a:tc>
                  <a:txBody>
                    <a:bodyPr/>
                    <a:lstStyle/>
                    <a:p>
                      <a:r>
                        <a:rPr lang="en-US" b="1" dirty="0">
                          <a:highlight>
                            <a:srgbClr val="00FF00"/>
                          </a:highlight>
                        </a:rPr>
                        <a:t>Can do</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3701902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Appointing attorneys</a:t>
                      </a:r>
                    </a:p>
                  </a:txBody>
                  <a:tcPr/>
                </a:tc>
                <a:tc>
                  <a:txBody>
                    <a:bodyPr/>
                    <a:lstStyle/>
                    <a:p>
                      <a:r>
                        <a:rPr lang="en-US" dirty="0"/>
                        <a:t>X</a:t>
                      </a:r>
                    </a:p>
                  </a:txBody>
                  <a:tcPr/>
                </a:tc>
                <a:tc>
                  <a:txBody>
                    <a:bodyPr/>
                    <a:lstStyle/>
                    <a:p>
                      <a:r>
                        <a:rPr lang="en-US" b="1" dirty="0">
                          <a:highlight>
                            <a:srgbClr val="FF0000"/>
                          </a:highlight>
                        </a:rPr>
                        <a:t>Cannot do</a:t>
                      </a:r>
                    </a:p>
                  </a:txBody>
                  <a:tcPr/>
                </a:tc>
                <a:tc>
                  <a:txBody>
                    <a:bodyPr/>
                    <a:lstStyle/>
                    <a:p>
                      <a:r>
                        <a:rPr lang="en-US" b="1" dirty="0">
                          <a:highlight>
                            <a:srgbClr val="FF0000"/>
                          </a:highlight>
                        </a:rPr>
                        <a:t>Cannot do</a:t>
                      </a:r>
                    </a:p>
                  </a:txBody>
                  <a:tcPr/>
                </a:tc>
                <a:extLst>
                  <a:ext uri="{0D108BD9-81ED-4DB2-BD59-A6C34878D82A}">
                    <a16:rowId xmlns:a16="http://schemas.microsoft.com/office/drawing/2014/main" val="28825938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Email correspondence</a:t>
                      </a:r>
                    </a:p>
                  </a:txBody>
                  <a:tcPr/>
                </a:tc>
                <a:tc>
                  <a:txBody>
                    <a:bodyPr/>
                    <a:lstStyle/>
                    <a:p>
                      <a:r>
                        <a:rPr lang="en-US" b="1" dirty="0">
                          <a:highlight>
                            <a:srgbClr val="FFFF00"/>
                          </a:highlight>
                        </a:rPr>
                        <a:t>Limited Capacity</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2976553063"/>
                  </a:ext>
                </a:extLst>
              </a:tr>
            </a:tbl>
          </a:graphicData>
        </a:graphic>
      </p:graphicFrame>
    </p:spTree>
    <p:extLst>
      <p:ext uri="{BB962C8B-B14F-4D97-AF65-F5344CB8AC3E}">
        <p14:creationId xmlns:p14="http://schemas.microsoft.com/office/powerpoint/2010/main" val="794499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A195-6021-BAF1-D9A9-9D6656EBF55A}"/>
              </a:ext>
            </a:extLst>
          </p:cNvPr>
          <p:cNvSpPr>
            <a:spLocks noGrp="1"/>
          </p:cNvSpPr>
          <p:nvPr>
            <p:ph type="title"/>
          </p:nvPr>
        </p:nvSpPr>
        <p:spPr>
          <a:xfrm>
            <a:off x="838200" y="365125"/>
            <a:ext cx="10629900" cy="1325563"/>
          </a:xfrm>
        </p:spPr>
        <p:txBody>
          <a:bodyPr/>
          <a:lstStyle/>
          <a:p>
            <a:pPr algn="ctr"/>
            <a:r>
              <a:rPr lang="en-US" dirty="0"/>
              <a:t>Step 4: Assignment of Critical Responsibilities</a:t>
            </a:r>
          </a:p>
        </p:txBody>
      </p:sp>
      <p:graphicFrame>
        <p:nvGraphicFramePr>
          <p:cNvPr id="7" name="Content Placeholder 6">
            <a:extLst>
              <a:ext uri="{FF2B5EF4-FFF2-40B4-BE49-F238E27FC236}">
                <a16:creationId xmlns:a16="http://schemas.microsoft.com/office/drawing/2014/main" id="{B8F553E2-3A2E-D02A-FC7C-A9D5CFA3DD35}"/>
              </a:ext>
            </a:extLst>
          </p:cNvPr>
          <p:cNvGraphicFramePr>
            <a:graphicFrameLocks noGrp="1"/>
          </p:cNvGraphicFramePr>
          <p:nvPr>
            <p:ph idx="1"/>
            <p:extLst>
              <p:ext uri="{D42A27DB-BD31-4B8C-83A1-F6EECF244321}">
                <p14:modId xmlns:p14="http://schemas.microsoft.com/office/powerpoint/2010/main" val="1079007126"/>
              </p:ext>
            </p:extLst>
          </p:nvPr>
        </p:nvGraphicFramePr>
        <p:xfrm>
          <a:off x="838200" y="1825625"/>
          <a:ext cx="10571480" cy="4206240"/>
        </p:xfrm>
        <a:graphic>
          <a:graphicData uri="http://schemas.openxmlformats.org/drawingml/2006/table">
            <a:tbl>
              <a:tblPr firstRow="1" bandRow="1">
                <a:tableStyleId>{5C22544A-7EE6-4342-B048-85BDC9FD1C3A}</a:tableStyleId>
              </a:tblPr>
              <a:tblGrid>
                <a:gridCol w="5219700">
                  <a:extLst>
                    <a:ext uri="{9D8B030D-6E8A-4147-A177-3AD203B41FA5}">
                      <a16:colId xmlns:a16="http://schemas.microsoft.com/office/drawing/2014/main" val="2993458458"/>
                    </a:ext>
                  </a:extLst>
                </a:gridCol>
                <a:gridCol w="2495550">
                  <a:extLst>
                    <a:ext uri="{9D8B030D-6E8A-4147-A177-3AD203B41FA5}">
                      <a16:colId xmlns:a16="http://schemas.microsoft.com/office/drawing/2014/main" val="895710672"/>
                    </a:ext>
                  </a:extLst>
                </a:gridCol>
                <a:gridCol w="1276350">
                  <a:extLst>
                    <a:ext uri="{9D8B030D-6E8A-4147-A177-3AD203B41FA5}">
                      <a16:colId xmlns:a16="http://schemas.microsoft.com/office/drawing/2014/main" val="3235868576"/>
                    </a:ext>
                  </a:extLst>
                </a:gridCol>
                <a:gridCol w="1579880">
                  <a:extLst>
                    <a:ext uri="{9D8B030D-6E8A-4147-A177-3AD203B41FA5}">
                      <a16:colId xmlns:a16="http://schemas.microsoft.com/office/drawing/2014/main" val="1485908588"/>
                    </a:ext>
                  </a:extLst>
                </a:gridCol>
              </a:tblGrid>
              <a:tr h="370840">
                <a:tc>
                  <a:txBody>
                    <a:bodyPr/>
                    <a:lstStyle/>
                    <a:p>
                      <a:r>
                        <a:rPr lang="en-US" dirty="0"/>
                        <a:t>Responsibilities</a:t>
                      </a:r>
                    </a:p>
                  </a:txBody>
                  <a:tcPr/>
                </a:tc>
                <a:tc>
                  <a:txBody>
                    <a:bodyPr/>
                    <a:lstStyle/>
                    <a:p>
                      <a:r>
                        <a:rPr lang="en-US" dirty="0"/>
                        <a:t>Independent Monitor</a:t>
                      </a:r>
                    </a:p>
                  </a:txBody>
                  <a:tcPr/>
                </a:tc>
                <a:tc>
                  <a:txBody>
                    <a:bodyPr/>
                    <a:lstStyle/>
                    <a:p>
                      <a:r>
                        <a:rPr lang="en-US" dirty="0"/>
                        <a:t>Office Manager</a:t>
                      </a:r>
                    </a:p>
                  </a:txBody>
                  <a:tcPr/>
                </a:tc>
                <a:tc>
                  <a:txBody>
                    <a:bodyPr/>
                    <a:lstStyle/>
                    <a:p>
                      <a:r>
                        <a:rPr lang="en-US" dirty="0"/>
                        <a:t>Data Analyst</a:t>
                      </a:r>
                    </a:p>
                    <a:p>
                      <a:endParaRPr lang="en-US" dirty="0"/>
                    </a:p>
                  </a:txBody>
                  <a:tcPr/>
                </a:tc>
                <a:extLst>
                  <a:ext uri="{0D108BD9-81ED-4DB2-BD59-A6C34878D82A}">
                    <a16:rowId xmlns:a16="http://schemas.microsoft.com/office/drawing/2014/main" val="1195118823"/>
                  </a:ext>
                </a:extLst>
              </a:tr>
              <a:tr h="370840">
                <a:tc>
                  <a:txBody>
                    <a:bodyPr/>
                    <a:lstStyle/>
                    <a:p>
                      <a:r>
                        <a:rPr lang="en-US" sz="2400" strike="sngStrike" dirty="0"/>
                        <a:t>Staffing the PCOB Meetings</a:t>
                      </a:r>
                    </a:p>
                  </a:txBody>
                  <a:tcPr/>
                </a:tc>
                <a:tc>
                  <a:txBody>
                    <a:bodyPr/>
                    <a:lstStyle/>
                    <a:p>
                      <a:r>
                        <a:rPr lang="en-US" dirty="0"/>
                        <a:t>X</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1965012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strike="sngStrike" dirty="0"/>
                        <a:t>Receiving Complaints</a:t>
                      </a:r>
                    </a:p>
                  </a:txBody>
                  <a:tcPr/>
                </a:tc>
                <a:tc>
                  <a:txBody>
                    <a:bodyPr/>
                    <a:lstStyle/>
                    <a:p>
                      <a:r>
                        <a:rPr lang="en-US" b="1" dirty="0">
                          <a:highlight>
                            <a:srgbClr val="00FF00"/>
                          </a:highlight>
                        </a:rPr>
                        <a:t>Can do</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35296846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t>Continuing open investigations</a:t>
                      </a:r>
                    </a:p>
                  </a:txBody>
                  <a:tcPr/>
                </a:tc>
                <a:tc>
                  <a:txBody>
                    <a:bodyPr/>
                    <a:lstStyle/>
                    <a:p>
                      <a:r>
                        <a:rPr lang="en-US" dirty="0"/>
                        <a:t>X</a:t>
                      </a:r>
                    </a:p>
                  </a:txBody>
                  <a:tcPr/>
                </a:tc>
                <a:tc>
                  <a:txBody>
                    <a:bodyPr/>
                    <a:lstStyle/>
                    <a:p>
                      <a:r>
                        <a:rPr lang="en-US" b="1" dirty="0">
                          <a:highlight>
                            <a:srgbClr val="FF0000"/>
                          </a:highlight>
                        </a:rPr>
                        <a:t>Cannot do</a:t>
                      </a:r>
                    </a:p>
                  </a:txBody>
                  <a:tcPr/>
                </a:tc>
                <a:tc>
                  <a:txBody>
                    <a:bodyPr/>
                    <a:lstStyle/>
                    <a:p>
                      <a:r>
                        <a:rPr lang="en-US" b="1" dirty="0">
                          <a:highlight>
                            <a:srgbClr val="FF0000"/>
                          </a:highlight>
                        </a:rPr>
                        <a:t>Cannot do</a:t>
                      </a:r>
                    </a:p>
                  </a:txBody>
                  <a:tcPr/>
                </a:tc>
                <a:extLst>
                  <a:ext uri="{0D108BD9-81ED-4DB2-BD59-A6C34878D82A}">
                    <a16:rowId xmlns:a16="http://schemas.microsoft.com/office/drawing/2014/main" val="3698808715"/>
                  </a:ext>
                </a:extLst>
              </a:tr>
              <a:tr h="370840">
                <a:tc>
                  <a:txBody>
                    <a:bodyPr/>
                    <a:lstStyle/>
                    <a:p>
                      <a:r>
                        <a:rPr lang="en-US" sz="2400" strike="sngStrike" dirty="0"/>
                        <a:t>Finance/Payroll</a:t>
                      </a:r>
                    </a:p>
                  </a:txBody>
                  <a:tcPr/>
                </a:tc>
                <a:tc>
                  <a:txBody>
                    <a:bodyPr/>
                    <a:lstStyle/>
                    <a:p>
                      <a:r>
                        <a:rPr lang="en-US" dirty="0"/>
                        <a:t>X</a:t>
                      </a:r>
                    </a:p>
                  </a:txBody>
                  <a:tcPr/>
                </a:tc>
                <a:tc>
                  <a:txBody>
                    <a:bodyPr/>
                    <a:lstStyle/>
                    <a:p>
                      <a:r>
                        <a:rPr lang="en-US" dirty="0"/>
                        <a:t>X</a:t>
                      </a:r>
                    </a:p>
                  </a:txBody>
                  <a:tcPr/>
                </a:tc>
                <a:tc>
                  <a:txBody>
                    <a:bodyPr/>
                    <a:lstStyle/>
                    <a:p>
                      <a:r>
                        <a:rPr lang="en-US" b="1" dirty="0">
                          <a:highlight>
                            <a:srgbClr val="FF0000"/>
                          </a:highlight>
                        </a:rPr>
                        <a:t>Discouraged</a:t>
                      </a:r>
                    </a:p>
                  </a:txBody>
                  <a:tcPr/>
                </a:tc>
                <a:extLst>
                  <a:ext uri="{0D108BD9-81ED-4DB2-BD59-A6C34878D82A}">
                    <a16:rowId xmlns:a16="http://schemas.microsoft.com/office/drawing/2014/main" val="3313357319"/>
                  </a:ext>
                </a:extLst>
              </a:tr>
              <a:tr h="393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strike="sngStrike" dirty="0"/>
                        <a:t>Coordination between Office and Board</a:t>
                      </a:r>
                    </a:p>
                  </a:txBody>
                  <a:tcPr/>
                </a:tc>
                <a:tc>
                  <a:txBody>
                    <a:bodyPr/>
                    <a:lstStyle/>
                    <a:p>
                      <a:r>
                        <a:rPr lang="en-US" b="1" dirty="0">
                          <a:highlight>
                            <a:srgbClr val="00FF00"/>
                          </a:highlight>
                        </a:rPr>
                        <a:t>Can do</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3701902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t>Appointing attorneys</a:t>
                      </a:r>
                    </a:p>
                  </a:txBody>
                  <a:tcPr/>
                </a:tc>
                <a:tc>
                  <a:txBody>
                    <a:bodyPr/>
                    <a:lstStyle/>
                    <a:p>
                      <a:r>
                        <a:rPr lang="en-US" dirty="0"/>
                        <a:t>X</a:t>
                      </a:r>
                    </a:p>
                  </a:txBody>
                  <a:tcPr/>
                </a:tc>
                <a:tc>
                  <a:txBody>
                    <a:bodyPr/>
                    <a:lstStyle/>
                    <a:p>
                      <a:r>
                        <a:rPr lang="en-US" b="1" dirty="0">
                          <a:highlight>
                            <a:srgbClr val="FF0000"/>
                          </a:highlight>
                        </a:rPr>
                        <a:t>Cannot do</a:t>
                      </a:r>
                    </a:p>
                  </a:txBody>
                  <a:tcPr/>
                </a:tc>
                <a:tc>
                  <a:txBody>
                    <a:bodyPr/>
                    <a:lstStyle/>
                    <a:p>
                      <a:r>
                        <a:rPr lang="en-US" b="1" dirty="0">
                          <a:highlight>
                            <a:srgbClr val="FF0000"/>
                          </a:highlight>
                        </a:rPr>
                        <a:t>Cannot do</a:t>
                      </a:r>
                    </a:p>
                  </a:txBody>
                  <a:tcPr/>
                </a:tc>
                <a:extLst>
                  <a:ext uri="{0D108BD9-81ED-4DB2-BD59-A6C34878D82A}">
                    <a16:rowId xmlns:a16="http://schemas.microsoft.com/office/drawing/2014/main" val="28825938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t>Email correspondence</a:t>
                      </a:r>
                    </a:p>
                  </a:txBody>
                  <a:tcPr/>
                </a:tc>
                <a:tc>
                  <a:txBody>
                    <a:bodyPr/>
                    <a:lstStyle/>
                    <a:p>
                      <a:r>
                        <a:rPr lang="en-US" b="1" dirty="0">
                          <a:highlight>
                            <a:srgbClr val="FFFF00"/>
                          </a:highlight>
                        </a:rPr>
                        <a:t>Limited Capacity</a:t>
                      </a:r>
                    </a:p>
                  </a:txBody>
                  <a:tcPr/>
                </a:tc>
                <a:tc>
                  <a:txBody>
                    <a:bodyPr/>
                    <a:lstStyle/>
                    <a:p>
                      <a:r>
                        <a:rPr lang="en-US" dirty="0"/>
                        <a:t>X</a:t>
                      </a:r>
                    </a:p>
                  </a:txBody>
                  <a:tcPr/>
                </a:tc>
                <a:tc>
                  <a:txBody>
                    <a:bodyPr/>
                    <a:lstStyle/>
                    <a:p>
                      <a:r>
                        <a:rPr lang="en-US" b="1" dirty="0">
                          <a:highlight>
                            <a:srgbClr val="00FF00"/>
                          </a:highlight>
                        </a:rPr>
                        <a:t>Can do</a:t>
                      </a:r>
                    </a:p>
                  </a:txBody>
                  <a:tcPr/>
                </a:tc>
                <a:extLst>
                  <a:ext uri="{0D108BD9-81ED-4DB2-BD59-A6C34878D82A}">
                    <a16:rowId xmlns:a16="http://schemas.microsoft.com/office/drawing/2014/main" val="2976553063"/>
                  </a:ext>
                </a:extLst>
              </a:tr>
            </a:tbl>
          </a:graphicData>
        </a:graphic>
      </p:graphicFrame>
    </p:spTree>
    <p:extLst>
      <p:ext uri="{BB962C8B-B14F-4D97-AF65-F5344CB8AC3E}">
        <p14:creationId xmlns:p14="http://schemas.microsoft.com/office/powerpoint/2010/main" val="3636041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A195-6021-BAF1-D9A9-9D6656EBF55A}"/>
              </a:ext>
            </a:extLst>
          </p:cNvPr>
          <p:cNvSpPr>
            <a:spLocks noGrp="1"/>
          </p:cNvSpPr>
          <p:nvPr>
            <p:ph type="title"/>
          </p:nvPr>
        </p:nvSpPr>
        <p:spPr>
          <a:xfrm>
            <a:off x="838200" y="365125"/>
            <a:ext cx="10629900" cy="1325563"/>
          </a:xfrm>
        </p:spPr>
        <p:txBody>
          <a:bodyPr/>
          <a:lstStyle/>
          <a:p>
            <a:r>
              <a:rPr lang="en-US" dirty="0"/>
              <a:t>	Flow Order of Critical Responsibilities</a:t>
            </a:r>
          </a:p>
        </p:txBody>
      </p:sp>
      <p:graphicFrame>
        <p:nvGraphicFramePr>
          <p:cNvPr id="7" name="Content Placeholder 6">
            <a:extLst>
              <a:ext uri="{FF2B5EF4-FFF2-40B4-BE49-F238E27FC236}">
                <a16:creationId xmlns:a16="http://schemas.microsoft.com/office/drawing/2014/main" id="{B8F553E2-3A2E-D02A-FC7C-A9D5CFA3DD35}"/>
              </a:ext>
            </a:extLst>
          </p:cNvPr>
          <p:cNvGraphicFramePr>
            <a:graphicFrameLocks noGrp="1"/>
          </p:cNvGraphicFramePr>
          <p:nvPr>
            <p:ph idx="1"/>
            <p:extLst>
              <p:ext uri="{D42A27DB-BD31-4B8C-83A1-F6EECF244321}">
                <p14:modId xmlns:p14="http://schemas.microsoft.com/office/powerpoint/2010/main" val="1683877430"/>
              </p:ext>
            </p:extLst>
          </p:nvPr>
        </p:nvGraphicFramePr>
        <p:xfrm>
          <a:off x="838200" y="1825625"/>
          <a:ext cx="10571480" cy="4206240"/>
        </p:xfrm>
        <a:graphic>
          <a:graphicData uri="http://schemas.openxmlformats.org/drawingml/2006/table">
            <a:tbl>
              <a:tblPr firstRow="1" bandRow="1">
                <a:tableStyleId>{5C22544A-7EE6-4342-B048-85BDC9FD1C3A}</a:tableStyleId>
              </a:tblPr>
              <a:tblGrid>
                <a:gridCol w="5219700">
                  <a:extLst>
                    <a:ext uri="{9D8B030D-6E8A-4147-A177-3AD203B41FA5}">
                      <a16:colId xmlns:a16="http://schemas.microsoft.com/office/drawing/2014/main" val="2993458458"/>
                    </a:ext>
                  </a:extLst>
                </a:gridCol>
                <a:gridCol w="2495550">
                  <a:extLst>
                    <a:ext uri="{9D8B030D-6E8A-4147-A177-3AD203B41FA5}">
                      <a16:colId xmlns:a16="http://schemas.microsoft.com/office/drawing/2014/main" val="895710672"/>
                    </a:ext>
                  </a:extLst>
                </a:gridCol>
                <a:gridCol w="1276350">
                  <a:extLst>
                    <a:ext uri="{9D8B030D-6E8A-4147-A177-3AD203B41FA5}">
                      <a16:colId xmlns:a16="http://schemas.microsoft.com/office/drawing/2014/main" val="3235868576"/>
                    </a:ext>
                  </a:extLst>
                </a:gridCol>
                <a:gridCol w="1579880">
                  <a:extLst>
                    <a:ext uri="{9D8B030D-6E8A-4147-A177-3AD203B41FA5}">
                      <a16:colId xmlns:a16="http://schemas.microsoft.com/office/drawing/2014/main" val="1485908588"/>
                    </a:ext>
                  </a:extLst>
                </a:gridCol>
              </a:tblGrid>
              <a:tr h="370840">
                <a:tc>
                  <a:txBody>
                    <a:bodyPr/>
                    <a:lstStyle/>
                    <a:p>
                      <a:r>
                        <a:rPr lang="en-US" dirty="0"/>
                        <a:t>Responsibilities</a:t>
                      </a:r>
                    </a:p>
                  </a:txBody>
                  <a:tcPr/>
                </a:tc>
                <a:tc>
                  <a:txBody>
                    <a:bodyPr/>
                    <a:lstStyle/>
                    <a:p>
                      <a:r>
                        <a:rPr lang="en-US" dirty="0"/>
                        <a:t>Independent Monitor</a:t>
                      </a:r>
                    </a:p>
                  </a:txBody>
                  <a:tcPr/>
                </a:tc>
                <a:tc>
                  <a:txBody>
                    <a:bodyPr/>
                    <a:lstStyle/>
                    <a:p>
                      <a:r>
                        <a:rPr lang="en-US" dirty="0"/>
                        <a:t>Office Manager</a:t>
                      </a:r>
                    </a:p>
                  </a:txBody>
                  <a:tcPr/>
                </a:tc>
                <a:tc>
                  <a:txBody>
                    <a:bodyPr/>
                    <a:lstStyle/>
                    <a:p>
                      <a:r>
                        <a:rPr lang="en-US" dirty="0"/>
                        <a:t>Data Analyst</a:t>
                      </a:r>
                    </a:p>
                    <a:p>
                      <a:endParaRPr lang="en-US" dirty="0"/>
                    </a:p>
                  </a:txBody>
                  <a:tcPr/>
                </a:tc>
                <a:extLst>
                  <a:ext uri="{0D108BD9-81ED-4DB2-BD59-A6C34878D82A}">
                    <a16:rowId xmlns:a16="http://schemas.microsoft.com/office/drawing/2014/main" val="1195118823"/>
                  </a:ext>
                </a:extLst>
              </a:tr>
              <a:tr h="448310">
                <a:tc>
                  <a:txBody>
                    <a:bodyPr/>
                    <a:lstStyle/>
                    <a:p>
                      <a:r>
                        <a:rPr lang="en-US" sz="2400" dirty="0"/>
                        <a:t>Staffing the PCOB Meetings</a:t>
                      </a:r>
                    </a:p>
                  </a:txBody>
                  <a:tcPr/>
                </a:tc>
                <a:tc>
                  <a:txBody>
                    <a:bodyPr/>
                    <a:lstStyle/>
                    <a:p>
                      <a:r>
                        <a:rPr lang="en-US" b="1" dirty="0"/>
                        <a:t>2</a:t>
                      </a:r>
                    </a:p>
                  </a:txBody>
                  <a:tcPr/>
                </a:tc>
                <a:tc>
                  <a:txBody>
                    <a:bodyPr/>
                    <a:lstStyle/>
                    <a:p>
                      <a:r>
                        <a:rPr lang="en-US" b="1" dirty="0"/>
                        <a:t>1</a:t>
                      </a:r>
                    </a:p>
                  </a:txBody>
                  <a:tcPr/>
                </a:tc>
                <a:tc>
                  <a:txBody>
                    <a:bodyPr/>
                    <a:lstStyle/>
                    <a:p>
                      <a:r>
                        <a:rPr lang="en-US" b="1" dirty="0"/>
                        <a:t>3</a:t>
                      </a:r>
                    </a:p>
                  </a:txBody>
                  <a:tcPr/>
                </a:tc>
                <a:extLst>
                  <a:ext uri="{0D108BD9-81ED-4DB2-BD59-A6C34878D82A}">
                    <a16:rowId xmlns:a16="http://schemas.microsoft.com/office/drawing/2014/main" val="1965012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Receiving Complaints</a:t>
                      </a:r>
                    </a:p>
                  </a:txBody>
                  <a:tcPr/>
                </a:tc>
                <a:tc>
                  <a:txBody>
                    <a:bodyPr/>
                    <a:lstStyle/>
                    <a:p>
                      <a:r>
                        <a:rPr lang="en-US" b="1" dirty="0"/>
                        <a:t>3</a:t>
                      </a:r>
                    </a:p>
                  </a:txBody>
                  <a:tcPr/>
                </a:tc>
                <a:tc>
                  <a:txBody>
                    <a:bodyPr/>
                    <a:lstStyle/>
                    <a:p>
                      <a:r>
                        <a:rPr lang="en-US" b="1" dirty="0"/>
                        <a:t>1</a:t>
                      </a:r>
                    </a:p>
                  </a:txBody>
                  <a:tcPr/>
                </a:tc>
                <a:tc>
                  <a:txBody>
                    <a:bodyPr/>
                    <a:lstStyle/>
                    <a:p>
                      <a:r>
                        <a:rPr lang="en-US" b="1" dirty="0"/>
                        <a:t>2</a:t>
                      </a:r>
                    </a:p>
                  </a:txBody>
                  <a:tcPr/>
                </a:tc>
                <a:extLst>
                  <a:ext uri="{0D108BD9-81ED-4DB2-BD59-A6C34878D82A}">
                    <a16:rowId xmlns:a16="http://schemas.microsoft.com/office/drawing/2014/main" val="35296846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Continuing open investigations</a:t>
                      </a:r>
                    </a:p>
                  </a:txBody>
                  <a:tcPr/>
                </a:tc>
                <a:tc>
                  <a:txBody>
                    <a:bodyPr/>
                    <a:lstStyle/>
                    <a:p>
                      <a:r>
                        <a:rPr lang="en-US" b="1" dirty="0"/>
                        <a:t>1</a:t>
                      </a:r>
                    </a:p>
                  </a:txBody>
                  <a:tcPr/>
                </a:tc>
                <a:tc>
                  <a:txBody>
                    <a:bodyPr/>
                    <a:lstStyle/>
                    <a:p>
                      <a:endParaRPr lang="en-US" b="1" dirty="0"/>
                    </a:p>
                  </a:txBody>
                  <a:tcPr>
                    <a:solidFill>
                      <a:srgbClr val="FF0000"/>
                    </a:solidFill>
                  </a:tcPr>
                </a:tc>
                <a:tc>
                  <a:txBody>
                    <a:bodyPr/>
                    <a:lstStyle/>
                    <a:p>
                      <a:endParaRPr lang="en-US" b="1" dirty="0"/>
                    </a:p>
                  </a:txBody>
                  <a:tcPr>
                    <a:solidFill>
                      <a:srgbClr val="FF0000"/>
                    </a:solidFill>
                  </a:tcPr>
                </a:tc>
                <a:extLst>
                  <a:ext uri="{0D108BD9-81ED-4DB2-BD59-A6C34878D82A}">
                    <a16:rowId xmlns:a16="http://schemas.microsoft.com/office/drawing/2014/main" val="3698808715"/>
                  </a:ext>
                </a:extLst>
              </a:tr>
              <a:tr h="370840">
                <a:tc>
                  <a:txBody>
                    <a:bodyPr/>
                    <a:lstStyle/>
                    <a:p>
                      <a:r>
                        <a:rPr lang="en-US" sz="2400" dirty="0"/>
                        <a:t>Finance/Payroll </a:t>
                      </a:r>
                    </a:p>
                  </a:txBody>
                  <a:tcPr/>
                </a:tc>
                <a:tc>
                  <a:txBody>
                    <a:bodyPr/>
                    <a:lstStyle/>
                    <a:p>
                      <a:r>
                        <a:rPr lang="en-US" b="1" dirty="0"/>
                        <a:t>2</a:t>
                      </a:r>
                    </a:p>
                  </a:txBody>
                  <a:tcPr/>
                </a:tc>
                <a:tc>
                  <a:txBody>
                    <a:bodyPr/>
                    <a:lstStyle/>
                    <a:p>
                      <a:r>
                        <a:rPr lang="en-US" b="1" dirty="0"/>
                        <a:t>1</a:t>
                      </a:r>
                    </a:p>
                  </a:txBody>
                  <a:tcPr/>
                </a:tc>
                <a:tc>
                  <a:txBody>
                    <a:bodyPr/>
                    <a:lstStyle/>
                    <a:p>
                      <a:endParaRPr lang="en-US" b="1" dirty="0"/>
                    </a:p>
                  </a:txBody>
                  <a:tcPr>
                    <a:solidFill>
                      <a:srgbClr val="FFFF00"/>
                    </a:solidFill>
                  </a:tcPr>
                </a:tc>
                <a:extLst>
                  <a:ext uri="{0D108BD9-81ED-4DB2-BD59-A6C34878D82A}">
                    <a16:rowId xmlns:a16="http://schemas.microsoft.com/office/drawing/2014/main" val="3313357319"/>
                  </a:ext>
                </a:extLst>
              </a:tr>
              <a:tr h="393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Coordination between Office and Board</a:t>
                      </a:r>
                    </a:p>
                  </a:txBody>
                  <a:tcPr/>
                </a:tc>
                <a:tc>
                  <a:txBody>
                    <a:bodyPr/>
                    <a:lstStyle/>
                    <a:p>
                      <a:r>
                        <a:rPr lang="en-US" b="1" dirty="0"/>
                        <a:t>2</a:t>
                      </a:r>
                    </a:p>
                  </a:txBody>
                  <a:tcPr/>
                </a:tc>
                <a:tc>
                  <a:txBody>
                    <a:bodyPr/>
                    <a:lstStyle/>
                    <a:p>
                      <a:r>
                        <a:rPr lang="en-US" b="1" dirty="0"/>
                        <a:t>1</a:t>
                      </a:r>
                    </a:p>
                  </a:txBody>
                  <a:tcPr/>
                </a:tc>
                <a:tc>
                  <a:txBody>
                    <a:bodyPr/>
                    <a:lstStyle/>
                    <a:p>
                      <a:r>
                        <a:rPr lang="en-US" b="1" dirty="0"/>
                        <a:t>3</a:t>
                      </a:r>
                    </a:p>
                  </a:txBody>
                  <a:tcPr/>
                </a:tc>
                <a:extLst>
                  <a:ext uri="{0D108BD9-81ED-4DB2-BD59-A6C34878D82A}">
                    <a16:rowId xmlns:a16="http://schemas.microsoft.com/office/drawing/2014/main" val="3701902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Appointing attorneys</a:t>
                      </a:r>
                    </a:p>
                  </a:txBody>
                  <a:tcPr/>
                </a:tc>
                <a:tc>
                  <a:txBody>
                    <a:bodyPr/>
                    <a:lstStyle/>
                    <a:p>
                      <a:r>
                        <a:rPr lang="en-US" b="1" dirty="0"/>
                        <a:t>1</a:t>
                      </a:r>
                    </a:p>
                  </a:txBody>
                  <a:tcPr/>
                </a:tc>
                <a:tc>
                  <a:txBody>
                    <a:bodyPr/>
                    <a:lstStyle/>
                    <a:p>
                      <a:endParaRPr lang="en-US" b="1" dirty="0"/>
                    </a:p>
                  </a:txBody>
                  <a:tcPr>
                    <a:solidFill>
                      <a:srgbClr val="FF0000"/>
                    </a:solidFill>
                  </a:tcPr>
                </a:tc>
                <a:tc>
                  <a:txBody>
                    <a:bodyPr/>
                    <a:lstStyle/>
                    <a:p>
                      <a:endParaRPr lang="en-US" b="1" dirty="0"/>
                    </a:p>
                  </a:txBody>
                  <a:tcPr>
                    <a:solidFill>
                      <a:srgbClr val="FF0000"/>
                    </a:solidFill>
                  </a:tcPr>
                </a:tc>
                <a:extLst>
                  <a:ext uri="{0D108BD9-81ED-4DB2-BD59-A6C34878D82A}">
                    <a16:rowId xmlns:a16="http://schemas.microsoft.com/office/drawing/2014/main" val="28825938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Email correspondence</a:t>
                      </a:r>
                    </a:p>
                  </a:txBody>
                  <a:tcPr/>
                </a:tc>
                <a:tc>
                  <a:txBody>
                    <a:bodyPr/>
                    <a:lstStyle/>
                    <a:p>
                      <a:r>
                        <a:rPr lang="en-US" b="1" dirty="0"/>
                        <a:t>3</a:t>
                      </a:r>
                    </a:p>
                  </a:txBody>
                  <a:tcPr/>
                </a:tc>
                <a:tc>
                  <a:txBody>
                    <a:bodyPr/>
                    <a:lstStyle/>
                    <a:p>
                      <a:r>
                        <a:rPr lang="en-US" b="1" dirty="0"/>
                        <a:t>1</a:t>
                      </a:r>
                    </a:p>
                  </a:txBody>
                  <a:tcPr/>
                </a:tc>
                <a:tc>
                  <a:txBody>
                    <a:bodyPr/>
                    <a:lstStyle/>
                    <a:p>
                      <a:r>
                        <a:rPr lang="en-US" b="1" dirty="0"/>
                        <a:t>2</a:t>
                      </a:r>
                    </a:p>
                  </a:txBody>
                  <a:tcPr/>
                </a:tc>
                <a:extLst>
                  <a:ext uri="{0D108BD9-81ED-4DB2-BD59-A6C34878D82A}">
                    <a16:rowId xmlns:a16="http://schemas.microsoft.com/office/drawing/2014/main" val="2976553063"/>
                  </a:ext>
                </a:extLst>
              </a:tr>
            </a:tbl>
          </a:graphicData>
        </a:graphic>
      </p:graphicFrame>
    </p:spTree>
    <p:extLst>
      <p:ext uri="{BB962C8B-B14F-4D97-AF65-F5344CB8AC3E}">
        <p14:creationId xmlns:p14="http://schemas.microsoft.com/office/powerpoint/2010/main" val="1940997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05E24-5C87-A7DD-B593-00A9795A0195}"/>
              </a:ext>
            </a:extLst>
          </p:cNvPr>
          <p:cNvSpPr>
            <a:spLocks noGrp="1"/>
          </p:cNvSpPr>
          <p:nvPr>
            <p:ph type="title"/>
          </p:nvPr>
        </p:nvSpPr>
        <p:spPr/>
        <p:txBody>
          <a:bodyPr>
            <a:normAutofit fontScale="90000"/>
          </a:bodyPr>
          <a:lstStyle/>
          <a:p>
            <a:pPr algn="ctr"/>
            <a:r>
              <a:rPr lang="en-US" dirty="0"/>
              <a:t>Step 5: Strategies for Continuing Critical Services Dependent on the Independent Monitor</a:t>
            </a:r>
          </a:p>
        </p:txBody>
      </p:sp>
      <p:sp>
        <p:nvSpPr>
          <p:cNvPr id="3" name="Content Placeholder 2">
            <a:extLst>
              <a:ext uri="{FF2B5EF4-FFF2-40B4-BE49-F238E27FC236}">
                <a16:creationId xmlns:a16="http://schemas.microsoft.com/office/drawing/2014/main" id="{8C7A7721-1496-C384-7230-9A6B5D13536A}"/>
              </a:ext>
            </a:extLst>
          </p:cNvPr>
          <p:cNvSpPr>
            <a:spLocks noGrp="1"/>
          </p:cNvSpPr>
          <p:nvPr>
            <p:ph idx="1"/>
          </p:nvPr>
        </p:nvSpPr>
        <p:spPr/>
        <p:txBody>
          <a:bodyPr/>
          <a:lstStyle/>
          <a:p>
            <a:r>
              <a:rPr lang="en-US" dirty="0"/>
              <a:t>Continuing Open Operations</a:t>
            </a:r>
          </a:p>
          <a:p>
            <a:pPr lvl="1"/>
            <a:r>
              <a:rPr lang="en-US" dirty="0"/>
              <a:t>Pause?</a:t>
            </a:r>
          </a:p>
          <a:p>
            <a:pPr lvl="2"/>
            <a:r>
              <a:rPr lang="en-US" dirty="0"/>
              <a:t>Decision Matrix</a:t>
            </a:r>
          </a:p>
          <a:p>
            <a:pPr lvl="1"/>
            <a:r>
              <a:rPr lang="en-US" dirty="0"/>
              <a:t>LTE Independent Contractor hired by Board? </a:t>
            </a:r>
          </a:p>
          <a:p>
            <a:pPr lvl="1"/>
            <a:r>
              <a:rPr lang="en-US" dirty="0"/>
              <a:t>Qualifications of a Contractor?</a:t>
            </a:r>
          </a:p>
          <a:p>
            <a:pPr lvl="1"/>
            <a:endParaRPr lang="en-US" dirty="0"/>
          </a:p>
          <a:p>
            <a:r>
              <a:rPr lang="en-US" dirty="0"/>
              <a:t>Appointing Attorneys</a:t>
            </a:r>
          </a:p>
          <a:p>
            <a:pPr lvl="1"/>
            <a:r>
              <a:rPr lang="en-US" dirty="0"/>
              <a:t>PCOB Leadership as backup for this task?</a:t>
            </a:r>
          </a:p>
        </p:txBody>
      </p:sp>
    </p:spTree>
    <p:extLst>
      <p:ext uri="{BB962C8B-B14F-4D97-AF65-F5344CB8AC3E}">
        <p14:creationId xmlns:p14="http://schemas.microsoft.com/office/powerpoint/2010/main" val="3841197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05E24-5C87-A7DD-B593-00A9795A0195}"/>
              </a:ext>
            </a:extLst>
          </p:cNvPr>
          <p:cNvSpPr>
            <a:spLocks noGrp="1"/>
          </p:cNvSpPr>
          <p:nvPr>
            <p:ph type="title"/>
          </p:nvPr>
        </p:nvSpPr>
        <p:spPr/>
        <p:txBody>
          <a:bodyPr/>
          <a:lstStyle/>
          <a:p>
            <a:pPr algn="ctr"/>
            <a:r>
              <a:rPr lang="en-US" dirty="0"/>
              <a:t>Step 6: Training and Testing (and Revision)</a:t>
            </a:r>
          </a:p>
        </p:txBody>
      </p:sp>
      <p:sp>
        <p:nvSpPr>
          <p:cNvPr id="3" name="Content Placeholder 2">
            <a:extLst>
              <a:ext uri="{FF2B5EF4-FFF2-40B4-BE49-F238E27FC236}">
                <a16:creationId xmlns:a16="http://schemas.microsoft.com/office/drawing/2014/main" id="{8C7A7721-1496-C384-7230-9A6B5D13536A}"/>
              </a:ext>
            </a:extLst>
          </p:cNvPr>
          <p:cNvSpPr>
            <a:spLocks noGrp="1"/>
          </p:cNvSpPr>
          <p:nvPr>
            <p:ph idx="1"/>
          </p:nvPr>
        </p:nvSpPr>
        <p:spPr>
          <a:xfrm>
            <a:off x="838200" y="1825625"/>
            <a:ext cx="9758680" cy="4351338"/>
          </a:xfrm>
        </p:spPr>
        <p:txBody>
          <a:bodyPr>
            <a:normAutofit fontScale="92500" lnSpcReduction="20000"/>
          </a:bodyPr>
          <a:lstStyle/>
          <a:p>
            <a:pPr marL="0" indent="0">
              <a:buNone/>
            </a:pPr>
            <a:r>
              <a:rPr lang="en-US" b="1" dirty="0"/>
              <a:t>Board, if IM is absent: </a:t>
            </a:r>
            <a:r>
              <a:rPr lang="en-US" dirty="0"/>
              <a:t>Hiring of LTE; Appointment of attorneys</a:t>
            </a:r>
          </a:p>
          <a:p>
            <a:pPr marL="0" indent="0">
              <a:buNone/>
            </a:pPr>
            <a:endParaRPr lang="en-US" dirty="0"/>
          </a:p>
          <a:p>
            <a:pPr marL="0" indent="0">
              <a:buNone/>
            </a:pPr>
            <a:r>
              <a:rPr lang="en-US" b="1" dirty="0"/>
              <a:t>Cross-Trainings of the following across all staff:</a:t>
            </a:r>
          </a:p>
          <a:p>
            <a:pPr marL="0" indent="0">
              <a:buNone/>
            </a:pPr>
            <a:r>
              <a:rPr lang="en-US" dirty="0"/>
              <a:t>	Staffing Meetings; Receiving Complaints; Board 	Coordination; Email Management</a:t>
            </a:r>
          </a:p>
          <a:p>
            <a:pPr marL="0" indent="0">
              <a:buNone/>
            </a:pPr>
            <a:endParaRPr lang="en-US" dirty="0"/>
          </a:p>
          <a:p>
            <a:pPr marL="0" indent="0">
              <a:buNone/>
            </a:pPr>
            <a:r>
              <a:rPr lang="en-US" b="1" dirty="0"/>
              <a:t>Cross-Training between Monitor and Manager: </a:t>
            </a:r>
            <a:r>
              <a:rPr lang="en-US" dirty="0"/>
              <a:t>Finance/Payroll</a:t>
            </a:r>
          </a:p>
          <a:p>
            <a:pPr marL="0" indent="0">
              <a:buNone/>
            </a:pPr>
            <a:endParaRPr lang="en-US" dirty="0"/>
          </a:p>
          <a:p>
            <a:pPr marL="0" indent="0">
              <a:buNone/>
            </a:pPr>
            <a:r>
              <a:rPr lang="en-US" b="1" dirty="0"/>
              <a:t>Testing: </a:t>
            </a:r>
            <a:r>
              <a:rPr lang="en-US" dirty="0"/>
              <a:t>The COOP will serve as the regular flowchart of critical services in the instance of scheduled absences as well. For example, if the Office Manager is on vacation, the Data Analyst will be primary on Email Correspondence</a:t>
            </a:r>
          </a:p>
        </p:txBody>
      </p:sp>
    </p:spTree>
    <p:extLst>
      <p:ext uri="{BB962C8B-B14F-4D97-AF65-F5344CB8AC3E}">
        <p14:creationId xmlns:p14="http://schemas.microsoft.com/office/powerpoint/2010/main" val="2718673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4A195-6021-BAF1-D9A9-9D6656EBF55A}"/>
              </a:ext>
            </a:extLst>
          </p:cNvPr>
          <p:cNvSpPr>
            <a:spLocks noGrp="1"/>
          </p:cNvSpPr>
          <p:nvPr>
            <p:ph type="title"/>
          </p:nvPr>
        </p:nvSpPr>
        <p:spPr>
          <a:xfrm>
            <a:off x="838200" y="365125"/>
            <a:ext cx="10629900" cy="1325563"/>
          </a:xfrm>
        </p:spPr>
        <p:txBody>
          <a:bodyPr/>
          <a:lstStyle/>
          <a:p>
            <a:r>
              <a:rPr lang="en-US" dirty="0"/>
              <a:t>	Flow Order of Critical Responsibilities</a:t>
            </a:r>
          </a:p>
        </p:txBody>
      </p:sp>
      <p:graphicFrame>
        <p:nvGraphicFramePr>
          <p:cNvPr id="7" name="Content Placeholder 6">
            <a:extLst>
              <a:ext uri="{FF2B5EF4-FFF2-40B4-BE49-F238E27FC236}">
                <a16:creationId xmlns:a16="http://schemas.microsoft.com/office/drawing/2014/main" id="{B8F553E2-3A2E-D02A-FC7C-A9D5CFA3DD35}"/>
              </a:ext>
            </a:extLst>
          </p:cNvPr>
          <p:cNvGraphicFramePr>
            <a:graphicFrameLocks noGrp="1"/>
          </p:cNvGraphicFramePr>
          <p:nvPr>
            <p:ph idx="1"/>
            <p:extLst>
              <p:ext uri="{D42A27DB-BD31-4B8C-83A1-F6EECF244321}">
                <p14:modId xmlns:p14="http://schemas.microsoft.com/office/powerpoint/2010/main" val="2140286182"/>
              </p:ext>
            </p:extLst>
          </p:nvPr>
        </p:nvGraphicFramePr>
        <p:xfrm>
          <a:off x="838200" y="1825625"/>
          <a:ext cx="10571480" cy="3840480"/>
        </p:xfrm>
        <a:graphic>
          <a:graphicData uri="http://schemas.openxmlformats.org/drawingml/2006/table">
            <a:tbl>
              <a:tblPr firstRow="1" bandRow="1">
                <a:tableStyleId>{5C22544A-7EE6-4342-B048-85BDC9FD1C3A}</a:tableStyleId>
              </a:tblPr>
              <a:tblGrid>
                <a:gridCol w="5784273">
                  <a:extLst>
                    <a:ext uri="{9D8B030D-6E8A-4147-A177-3AD203B41FA5}">
                      <a16:colId xmlns:a16="http://schemas.microsoft.com/office/drawing/2014/main" val="2993458458"/>
                    </a:ext>
                  </a:extLst>
                </a:gridCol>
                <a:gridCol w="1357745">
                  <a:extLst>
                    <a:ext uri="{9D8B030D-6E8A-4147-A177-3AD203B41FA5}">
                      <a16:colId xmlns:a16="http://schemas.microsoft.com/office/drawing/2014/main" val="895710672"/>
                    </a:ext>
                  </a:extLst>
                </a:gridCol>
                <a:gridCol w="1754909">
                  <a:extLst>
                    <a:ext uri="{9D8B030D-6E8A-4147-A177-3AD203B41FA5}">
                      <a16:colId xmlns:a16="http://schemas.microsoft.com/office/drawing/2014/main" val="3235868576"/>
                    </a:ext>
                  </a:extLst>
                </a:gridCol>
                <a:gridCol w="1674553">
                  <a:extLst>
                    <a:ext uri="{9D8B030D-6E8A-4147-A177-3AD203B41FA5}">
                      <a16:colId xmlns:a16="http://schemas.microsoft.com/office/drawing/2014/main" val="1485908588"/>
                    </a:ext>
                  </a:extLst>
                </a:gridCol>
              </a:tblGrid>
              <a:tr h="370840">
                <a:tc>
                  <a:txBody>
                    <a:bodyPr/>
                    <a:lstStyle/>
                    <a:p>
                      <a:r>
                        <a:rPr lang="en-US" dirty="0"/>
                        <a:t>Responsibilities</a:t>
                      </a:r>
                    </a:p>
                  </a:txBody>
                  <a:tcPr/>
                </a:tc>
                <a:tc>
                  <a:txBody>
                    <a:bodyPr/>
                    <a:lstStyle/>
                    <a:p>
                      <a:r>
                        <a:rPr lang="en-US" dirty="0"/>
                        <a:t>Primary</a:t>
                      </a:r>
                    </a:p>
                  </a:txBody>
                  <a:tcPr/>
                </a:tc>
                <a:tc>
                  <a:txBody>
                    <a:bodyPr/>
                    <a:lstStyle/>
                    <a:p>
                      <a:r>
                        <a:rPr lang="en-US" dirty="0"/>
                        <a:t>Secondary</a:t>
                      </a:r>
                    </a:p>
                  </a:txBody>
                  <a:tcPr/>
                </a:tc>
                <a:tc>
                  <a:txBody>
                    <a:bodyPr/>
                    <a:lstStyle/>
                    <a:p>
                      <a:r>
                        <a:rPr lang="en-US" dirty="0"/>
                        <a:t>Tertiary</a:t>
                      </a:r>
                    </a:p>
                    <a:p>
                      <a:endParaRPr lang="en-US" dirty="0"/>
                    </a:p>
                  </a:txBody>
                  <a:tcPr/>
                </a:tc>
                <a:extLst>
                  <a:ext uri="{0D108BD9-81ED-4DB2-BD59-A6C34878D82A}">
                    <a16:rowId xmlns:a16="http://schemas.microsoft.com/office/drawing/2014/main" val="1195118823"/>
                  </a:ext>
                </a:extLst>
              </a:tr>
              <a:tr h="448310">
                <a:tc>
                  <a:txBody>
                    <a:bodyPr/>
                    <a:lstStyle/>
                    <a:p>
                      <a:r>
                        <a:rPr lang="en-US" sz="2400" dirty="0"/>
                        <a:t>Staffing the PCOB Meetings</a:t>
                      </a:r>
                    </a:p>
                  </a:txBody>
                  <a:tcPr/>
                </a:tc>
                <a:tc>
                  <a:txBody>
                    <a:bodyPr/>
                    <a:lstStyle/>
                    <a:p>
                      <a:r>
                        <a:rPr lang="en-US" b="1" dirty="0"/>
                        <a:t>OM</a:t>
                      </a:r>
                    </a:p>
                  </a:txBody>
                  <a:tcPr/>
                </a:tc>
                <a:tc>
                  <a:txBody>
                    <a:bodyPr/>
                    <a:lstStyle/>
                    <a:p>
                      <a:r>
                        <a:rPr lang="en-US" b="1" dirty="0"/>
                        <a:t>IM</a:t>
                      </a:r>
                    </a:p>
                  </a:txBody>
                  <a:tcPr/>
                </a:tc>
                <a:tc>
                  <a:txBody>
                    <a:bodyPr/>
                    <a:lstStyle/>
                    <a:p>
                      <a:r>
                        <a:rPr lang="en-US" b="1" dirty="0"/>
                        <a:t>DA</a:t>
                      </a:r>
                    </a:p>
                  </a:txBody>
                  <a:tcPr/>
                </a:tc>
                <a:extLst>
                  <a:ext uri="{0D108BD9-81ED-4DB2-BD59-A6C34878D82A}">
                    <a16:rowId xmlns:a16="http://schemas.microsoft.com/office/drawing/2014/main" val="196501284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Receiving Complaints</a:t>
                      </a:r>
                    </a:p>
                  </a:txBody>
                  <a:tcPr/>
                </a:tc>
                <a:tc>
                  <a:txBody>
                    <a:bodyPr/>
                    <a:lstStyle/>
                    <a:p>
                      <a:r>
                        <a:rPr lang="en-US" b="1" dirty="0"/>
                        <a:t>OM</a:t>
                      </a:r>
                    </a:p>
                  </a:txBody>
                  <a:tcPr/>
                </a:tc>
                <a:tc>
                  <a:txBody>
                    <a:bodyPr/>
                    <a:lstStyle/>
                    <a:p>
                      <a:r>
                        <a:rPr lang="en-US" b="1" dirty="0"/>
                        <a:t>DA</a:t>
                      </a:r>
                    </a:p>
                  </a:txBody>
                  <a:tcPr/>
                </a:tc>
                <a:tc>
                  <a:txBody>
                    <a:bodyPr/>
                    <a:lstStyle/>
                    <a:p>
                      <a:r>
                        <a:rPr lang="en-US" b="1" dirty="0"/>
                        <a:t>IM</a:t>
                      </a:r>
                    </a:p>
                  </a:txBody>
                  <a:tcPr/>
                </a:tc>
                <a:extLst>
                  <a:ext uri="{0D108BD9-81ED-4DB2-BD59-A6C34878D82A}">
                    <a16:rowId xmlns:a16="http://schemas.microsoft.com/office/drawing/2014/main" val="35296846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Continuing open investigations</a:t>
                      </a:r>
                    </a:p>
                  </a:txBody>
                  <a:tcPr/>
                </a:tc>
                <a:tc>
                  <a:txBody>
                    <a:bodyPr/>
                    <a:lstStyle/>
                    <a:p>
                      <a:r>
                        <a:rPr lang="en-US" b="1" dirty="0"/>
                        <a:t>IM</a:t>
                      </a:r>
                    </a:p>
                  </a:txBody>
                  <a:tcPr/>
                </a:tc>
                <a:tc>
                  <a:txBody>
                    <a:bodyPr/>
                    <a:lstStyle/>
                    <a:p>
                      <a:pPr algn="r"/>
                      <a:r>
                        <a:rPr lang="en-US" b="1" dirty="0"/>
                        <a:t>Board</a:t>
                      </a:r>
                    </a:p>
                  </a:txBody>
                  <a:tcPr>
                    <a:solidFill>
                      <a:srgbClr val="FF0000"/>
                    </a:solidFill>
                  </a:tcPr>
                </a:tc>
                <a:tc>
                  <a:txBody>
                    <a:bodyPr/>
                    <a:lstStyle/>
                    <a:p>
                      <a:r>
                        <a:rPr lang="en-US" b="1" dirty="0"/>
                        <a:t>Backup</a:t>
                      </a:r>
                    </a:p>
                  </a:txBody>
                  <a:tcPr>
                    <a:solidFill>
                      <a:srgbClr val="FF0000"/>
                    </a:solidFill>
                  </a:tcPr>
                </a:tc>
                <a:extLst>
                  <a:ext uri="{0D108BD9-81ED-4DB2-BD59-A6C34878D82A}">
                    <a16:rowId xmlns:a16="http://schemas.microsoft.com/office/drawing/2014/main" val="3698808715"/>
                  </a:ext>
                </a:extLst>
              </a:tr>
              <a:tr h="370840">
                <a:tc>
                  <a:txBody>
                    <a:bodyPr/>
                    <a:lstStyle/>
                    <a:p>
                      <a:r>
                        <a:rPr lang="en-US" sz="2400" dirty="0"/>
                        <a:t>Finance/Payroll </a:t>
                      </a:r>
                    </a:p>
                  </a:txBody>
                  <a:tcPr/>
                </a:tc>
                <a:tc>
                  <a:txBody>
                    <a:bodyPr/>
                    <a:lstStyle/>
                    <a:p>
                      <a:r>
                        <a:rPr lang="en-US" b="1" dirty="0"/>
                        <a:t>OM</a:t>
                      </a:r>
                    </a:p>
                  </a:txBody>
                  <a:tcPr/>
                </a:tc>
                <a:tc>
                  <a:txBody>
                    <a:bodyPr/>
                    <a:lstStyle/>
                    <a:p>
                      <a:r>
                        <a:rPr lang="en-US" b="1" dirty="0"/>
                        <a:t>IM</a:t>
                      </a:r>
                    </a:p>
                  </a:txBody>
                  <a:tcPr/>
                </a:tc>
                <a:tc>
                  <a:txBody>
                    <a:bodyPr/>
                    <a:lstStyle/>
                    <a:p>
                      <a:r>
                        <a:rPr lang="en-US" b="1" dirty="0"/>
                        <a:t>City Backup</a:t>
                      </a:r>
                    </a:p>
                  </a:txBody>
                  <a:tcPr>
                    <a:solidFill>
                      <a:srgbClr val="FFFF00"/>
                    </a:solidFill>
                  </a:tcPr>
                </a:tc>
                <a:extLst>
                  <a:ext uri="{0D108BD9-81ED-4DB2-BD59-A6C34878D82A}">
                    <a16:rowId xmlns:a16="http://schemas.microsoft.com/office/drawing/2014/main" val="3313357319"/>
                  </a:ext>
                </a:extLst>
              </a:tr>
              <a:tr h="393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Coordination between Office and Board</a:t>
                      </a:r>
                    </a:p>
                  </a:txBody>
                  <a:tcPr/>
                </a:tc>
                <a:tc>
                  <a:txBody>
                    <a:bodyPr/>
                    <a:lstStyle/>
                    <a:p>
                      <a:r>
                        <a:rPr lang="en-US" b="1" dirty="0"/>
                        <a:t>OM</a:t>
                      </a:r>
                    </a:p>
                  </a:txBody>
                  <a:tcPr/>
                </a:tc>
                <a:tc>
                  <a:txBody>
                    <a:bodyPr/>
                    <a:lstStyle/>
                    <a:p>
                      <a:r>
                        <a:rPr lang="en-US" b="1" dirty="0"/>
                        <a:t>IM</a:t>
                      </a:r>
                    </a:p>
                  </a:txBody>
                  <a:tcPr/>
                </a:tc>
                <a:tc>
                  <a:txBody>
                    <a:bodyPr/>
                    <a:lstStyle/>
                    <a:p>
                      <a:r>
                        <a:rPr lang="en-US" b="1" dirty="0"/>
                        <a:t>DA</a:t>
                      </a:r>
                    </a:p>
                  </a:txBody>
                  <a:tcPr/>
                </a:tc>
                <a:extLst>
                  <a:ext uri="{0D108BD9-81ED-4DB2-BD59-A6C34878D82A}">
                    <a16:rowId xmlns:a16="http://schemas.microsoft.com/office/drawing/2014/main" val="37019021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Appointing attorneys</a:t>
                      </a:r>
                    </a:p>
                  </a:txBody>
                  <a:tcPr/>
                </a:tc>
                <a:tc>
                  <a:txBody>
                    <a:bodyPr/>
                    <a:lstStyle/>
                    <a:p>
                      <a:r>
                        <a:rPr lang="en-US" b="1" dirty="0"/>
                        <a:t>IM</a:t>
                      </a:r>
                    </a:p>
                  </a:txBody>
                  <a:tcPr/>
                </a:tc>
                <a:tc>
                  <a:txBody>
                    <a:bodyPr/>
                    <a:lstStyle/>
                    <a:p>
                      <a:pPr algn="r"/>
                      <a:r>
                        <a:rPr lang="en-US" b="1" dirty="0"/>
                        <a:t>Board</a:t>
                      </a:r>
                    </a:p>
                  </a:txBody>
                  <a:tcPr>
                    <a:solidFill>
                      <a:srgbClr val="FF0000"/>
                    </a:solidFill>
                  </a:tcPr>
                </a:tc>
                <a:tc>
                  <a:txBody>
                    <a:bodyPr/>
                    <a:lstStyle/>
                    <a:p>
                      <a:r>
                        <a:rPr lang="en-US" b="1" dirty="0"/>
                        <a:t>Backup</a:t>
                      </a:r>
                    </a:p>
                  </a:txBody>
                  <a:tcPr>
                    <a:solidFill>
                      <a:srgbClr val="FF0000"/>
                    </a:solidFill>
                  </a:tcPr>
                </a:tc>
                <a:extLst>
                  <a:ext uri="{0D108BD9-81ED-4DB2-BD59-A6C34878D82A}">
                    <a16:rowId xmlns:a16="http://schemas.microsoft.com/office/drawing/2014/main" val="28825938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Email correspondence</a:t>
                      </a:r>
                    </a:p>
                  </a:txBody>
                  <a:tcPr/>
                </a:tc>
                <a:tc>
                  <a:txBody>
                    <a:bodyPr/>
                    <a:lstStyle/>
                    <a:p>
                      <a:r>
                        <a:rPr lang="en-US" b="1" dirty="0"/>
                        <a:t>OM</a:t>
                      </a:r>
                    </a:p>
                  </a:txBody>
                  <a:tcPr/>
                </a:tc>
                <a:tc>
                  <a:txBody>
                    <a:bodyPr/>
                    <a:lstStyle/>
                    <a:p>
                      <a:r>
                        <a:rPr lang="en-US" b="1" dirty="0"/>
                        <a:t>DA</a:t>
                      </a:r>
                    </a:p>
                  </a:txBody>
                  <a:tcPr/>
                </a:tc>
                <a:tc>
                  <a:txBody>
                    <a:bodyPr/>
                    <a:lstStyle/>
                    <a:p>
                      <a:r>
                        <a:rPr lang="en-US" b="1" dirty="0"/>
                        <a:t>IM</a:t>
                      </a:r>
                    </a:p>
                  </a:txBody>
                  <a:tcPr/>
                </a:tc>
                <a:extLst>
                  <a:ext uri="{0D108BD9-81ED-4DB2-BD59-A6C34878D82A}">
                    <a16:rowId xmlns:a16="http://schemas.microsoft.com/office/drawing/2014/main" val="2976553063"/>
                  </a:ext>
                </a:extLst>
              </a:tr>
            </a:tbl>
          </a:graphicData>
        </a:graphic>
      </p:graphicFrame>
    </p:spTree>
    <p:extLst>
      <p:ext uri="{BB962C8B-B14F-4D97-AF65-F5344CB8AC3E}">
        <p14:creationId xmlns:p14="http://schemas.microsoft.com/office/powerpoint/2010/main" val="908468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ADBF2-FE17-1DA8-30D1-C0DF44E85613}"/>
              </a:ext>
            </a:extLst>
          </p:cNvPr>
          <p:cNvSpPr>
            <a:spLocks noGrp="1"/>
          </p:cNvSpPr>
          <p:nvPr>
            <p:ph type="title"/>
          </p:nvPr>
        </p:nvSpPr>
        <p:spPr/>
        <p:txBody>
          <a:bodyPr/>
          <a:lstStyle/>
          <a:p>
            <a:pPr algn="ctr"/>
            <a:r>
              <a:rPr lang="en-US" dirty="0"/>
              <a:t>Next Steps</a:t>
            </a:r>
          </a:p>
        </p:txBody>
      </p:sp>
      <p:sp>
        <p:nvSpPr>
          <p:cNvPr id="7" name="Content Placeholder 6">
            <a:extLst>
              <a:ext uri="{FF2B5EF4-FFF2-40B4-BE49-F238E27FC236}">
                <a16:creationId xmlns:a16="http://schemas.microsoft.com/office/drawing/2014/main" id="{C74194AE-57B0-D7B9-B765-EA0EBFA1C259}"/>
              </a:ext>
            </a:extLst>
          </p:cNvPr>
          <p:cNvSpPr>
            <a:spLocks noGrp="1"/>
          </p:cNvSpPr>
          <p:nvPr>
            <p:ph idx="1"/>
          </p:nvPr>
        </p:nvSpPr>
        <p:spPr/>
        <p:txBody>
          <a:bodyPr/>
          <a:lstStyle/>
          <a:p>
            <a:pPr marL="514350" indent="-514350">
              <a:buFont typeface="+mj-lt"/>
              <a:buAutoNum type="arabicPeriod"/>
            </a:pPr>
            <a:r>
              <a:rPr lang="en-US" dirty="0"/>
              <a:t>Synthesizing Notes of Board Input</a:t>
            </a:r>
          </a:p>
          <a:p>
            <a:pPr marL="514350" indent="-514350">
              <a:buFont typeface="+mj-lt"/>
              <a:buAutoNum type="arabicPeriod"/>
            </a:pPr>
            <a:r>
              <a:rPr lang="en-US" dirty="0"/>
              <a:t>Create First Draft of Policy</a:t>
            </a:r>
          </a:p>
          <a:p>
            <a:pPr marL="514350" indent="-514350">
              <a:buFont typeface="+mj-lt"/>
              <a:buAutoNum type="arabicPeriod"/>
            </a:pPr>
            <a:r>
              <a:rPr lang="en-US" dirty="0"/>
              <a:t>OCA Review</a:t>
            </a:r>
          </a:p>
          <a:p>
            <a:pPr marL="514350" indent="-514350">
              <a:buFont typeface="+mj-lt"/>
              <a:buAutoNum type="arabicPeriod"/>
            </a:pPr>
            <a:r>
              <a:rPr lang="en-US" dirty="0"/>
              <a:t>Bring Draft to P+P Subcommittee on 8/1</a:t>
            </a:r>
          </a:p>
          <a:p>
            <a:pPr marL="514350" indent="-514350">
              <a:buFont typeface="+mj-lt"/>
              <a:buAutoNum type="arabicPeriod"/>
            </a:pPr>
            <a:r>
              <a:rPr lang="en-US" dirty="0"/>
              <a:t>Bring Draft to Executive Subcommittee on 8/22</a:t>
            </a:r>
          </a:p>
          <a:p>
            <a:pPr marL="514350" indent="-514350">
              <a:buFont typeface="+mj-lt"/>
              <a:buAutoNum type="arabicPeriod"/>
            </a:pPr>
            <a:r>
              <a:rPr lang="en-US" dirty="0"/>
              <a:t>Final Edits</a:t>
            </a:r>
          </a:p>
          <a:p>
            <a:pPr marL="514350" indent="-514350">
              <a:buFont typeface="+mj-lt"/>
              <a:buAutoNum type="arabicPeriod"/>
            </a:pPr>
            <a:r>
              <a:rPr lang="en-US" dirty="0"/>
              <a:t>Bring to Full Board on 8/29</a:t>
            </a:r>
          </a:p>
        </p:txBody>
      </p:sp>
    </p:spTree>
    <p:extLst>
      <p:ext uri="{BB962C8B-B14F-4D97-AF65-F5344CB8AC3E}">
        <p14:creationId xmlns:p14="http://schemas.microsoft.com/office/powerpoint/2010/main" val="326154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AE876-495A-62C8-7204-23F003E144D2}"/>
              </a:ext>
            </a:extLst>
          </p:cNvPr>
          <p:cNvSpPr>
            <a:spLocks noGrp="1"/>
          </p:cNvSpPr>
          <p:nvPr>
            <p:ph type="title"/>
          </p:nvPr>
        </p:nvSpPr>
        <p:spPr/>
        <p:txBody>
          <a:bodyPr/>
          <a:lstStyle/>
          <a:p>
            <a:pPr algn="ctr"/>
            <a:r>
              <a:rPr lang="en-US" dirty="0"/>
              <a:t>What are we trying to do here?</a:t>
            </a:r>
          </a:p>
        </p:txBody>
      </p:sp>
      <p:sp>
        <p:nvSpPr>
          <p:cNvPr id="3" name="Content Placeholder 2">
            <a:extLst>
              <a:ext uri="{FF2B5EF4-FFF2-40B4-BE49-F238E27FC236}">
                <a16:creationId xmlns:a16="http://schemas.microsoft.com/office/drawing/2014/main" id="{6F2B8FDC-948F-76C1-32EE-EDDD1AD457FF}"/>
              </a:ext>
            </a:extLst>
          </p:cNvPr>
          <p:cNvSpPr>
            <a:spLocks noGrp="1"/>
          </p:cNvSpPr>
          <p:nvPr>
            <p:ph idx="1"/>
          </p:nvPr>
        </p:nvSpPr>
        <p:spPr/>
        <p:txBody>
          <a:bodyPr>
            <a:normAutofit fontScale="92500"/>
          </a:bodyPr>
          <a:lstStyle/>
          <a:p>
            <a:r>
              <a:rPr lang="en-US" dirty="0"/>
              <a:t>To leave this discussion with a clear outline of a Continuation Of Operations Plan (COOP) so that a draft policy can be prepared for editing and review</a:t>
            </a:r>
          </a:p>
          <a:p>
            <a:r>
              <a:rPr lang="en-US" dirty="0"/>
              <a:t>Assess likely risks that staff absences would exacerbate</a:t>
            </a:r>
          </a:p>
          <a:p>
            <a:r>
              <a:rPr lang="en-US" dirty="0"/>
              <a:t>Develop strategies for mitigating those risks</a:t>
            </a:r>
          </a:p>
          <a:p>
            <a:endParaRPr lang="en-US" dirty="0"/>
          </a:p>
          <a:p>
            <a:r>
              <a:rPr lang="en-US" dirty="0"/>
              <a:t>The purpose of a COOP is to ensure the OIM can handle </a:t>
            </a:r>
            <a:r>
              <a:rPr lang="en-US" b="1" u="sng" dirty="0"/>
              <a:t>temporary</a:t>
            </a:r>
            <a:r>
              <a:rPr lang="en-US" dirty="0"/>
              <a:t> absences. Several services could become critical if left unprovided for extreme lengths of time. For the purposes of this policy, I suggest we limit the scope of this plan to hypothetical absences of </a:t>
            </a:r>
            <a:r>
              <a:rPr lang="en-US" b="1" u="sng" dirty="0"/>
              <a:t>1 to 4 months</a:t>
            </a:r>
            <a:r>
              <a:rPr lang="en-US" dirty="0"/>
              <a:t>.</a:t>
            </a:r>
          </a:p>
          <a:p>
            <a:pPr marL="0" indent="0">
              <a:buNone/>
            </a:pPr>
            <a:endParaRPr lang="en-US" dirty="0"/>
          </a:p>
          <a:p>
            <a:endParaRPr lang="en-US" dirty="0"/>
          </a:p>
        </p:txBody>
      </p:sp>
    </p:spTree>
    <p:extLst>
      <p:ext uri="{BB962C8B-B14F-4D97-AF65-F5344CB8AC3E}">
        <p14:creationId xmlns:p14="http://schemas.microsoft.com/office/powerpoint/2010/main" val="1061125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D672F-A3FD-D34F-F6B8-75A47FF7D5DE}"/>
              </a:ext>
            </a:extLst>
          </p:cNvPr>
          <p:cNvSpPr>
            <a:spLocks noGrp="1"/>
          </p:cNvSpPr>
          <p:nvPr>
            <p:ph type="title"/>
          </p:nvPr>
        </p:nvSpPr>
        <p:spPr>
          <a:xfrm>
            <a:off x="557212" y="412750"/>
            <a:ext cx="11077575" cy="1325563"/>
          </a:xfrm>
        </p:spPr>
        <p:txBody>
          <a:bodyPr/>
          <a:lstStyle/>
          <a:p>
            <a:pPr algn="ctr"/>
            <a:r>
              <a:rPr lang="en-US" dirty="0"/>
              <a:t>Step 1: Assess Operations of a Fully Staffed OIM</a:t>
            </a:r>
          </a:p>
        </p:txBody>
      </p:sp>
      <p:sp>
        <p:nvSpPr>
          <p:cNvPr id="3" name="Content Placeholder 2">
            <a:extLst>
              <a:ext uri="{FF2B5EF4-FFF2-40B4-BE49-F238E27FC236}">
                <a16:creationId xmlns:a16="http://schemas.microsoft.com/office/drawing/2014/main" id="{7EA2FF66-A2B4-5392-3D9F-90F010543FBE}"/>
              </a:ext>
            </a:extLst>
          </p:cNvPr>
          <p:cNvSpPr>
            <a:spLocks noGrp="1"/>
          </p:cNvSpPr>
          <p:nvPr>
            <p:ph idx="1"/>
          </p:nvPr>
        </p:nvSpPr>
        <p:spPr>
          <a:xfrm>
            <a:off x="838200" y="1825625"/>
            <a:ext cx="5257800" cy="4351338"/>
          </a:xfrm>
        </p:spPr>
        <p:txBody>
          <a:bodyPr>
            <a:normAutofit lnSpcReduction="10000"/>
          </a:bodyPr>
          <a:lstStyle/>
          <a:p>
            <a:r>
              <a:rPr lang="en-US" dirty="0"/>
              <a:t>Staffing the PCOB Meetings</a:t>
            </a:r>
          </a:p>
          <a:p>
            <a:r>
              <a:rPr lang="en-US" dirty="0"/>
              <a:t>Receiving Complaints</a:t>
            </a:r>
          </a:p>
          <a:p>
            <a:r>
              <a:rPr lang="en-US" dirty="0"/>
              <a:t>Continuing open investigations</a:t>
            </a:r>
          </a:p>
          <a:p>
            <a:r>
              <a:rPr lang="en-US" dirty="0"/>
              <a:t>Completing Finance/Payroll</a:t>
            </a:r>
          </a:p>
          <a:p>
            <a:r>
              <a:rPr lang="en-US" dirty="0"/>
              <a:t>Email correspondence</a:t>
            </a:r>
          </a:p>
          <a:p>
            <a:r>
              <a:rPr lang="en-US" dirty="0"/>
              <a:t>Coordination between Office and Board</a:t>
            </a:r>
          </a:p>
          <a:p>
            <a:r>
              <a:rPr lang="en-US" dirty="0"/>
              <a:t>Generating Reports</a:t>
            </a:r>
          </a:p>
          <a:p>
            <a:r>
              <a:rPr lang="en-US" dirty="0"/>
              <a:t>Appointing attorneys</a:t>
            </a:r>
          </a:p>
        </p:txBody>
      </p:sp>
      <p:sp>
        <p:nvSpPr>
          <p:cNvPr id="4" name="TextBox 3">
            <a:extLst>
              <a:ext uri="{FF2B5EF4-FFF2-40B4-BE49-F238E27FC236}">
                <a16:creationId xmlns:a16="http://schemas.microsoft.com/office/drawing/2014/main" id="{D2202241-D81F-8206-C0C8-CAB74314C7D2}"/>
              </a:ext>
            </a:extLst>
          </p:cNvPr>
          <p:cNvSpPr txBox="1"/>
          <p:nvPr/>
        </p:nvSpPr>
        <p:spPr>
          <a:xfrm>
            <a:off x="6467475" y="1951672"/>
            <a:ext cx="5243512" cy="3816429"/>
          </a:xfrm>
          <a:prstGeom prst="rect">
            <a:avLst/>
          </a:prstGeom>
          <a:noFill/>
        </p:spPr>
        <p:txBody>
          <a:bodyPr wrap="square" rtlCol="0">
            <a:spAutoFit/>
          </a:bodyPr>
          <a:lstStyle/>
          <a:p>
            <a:pPr marL="285750" indent="-285750">
              <a:buFont typeface="Arial" panose="020B0604020202020204" pitchFamily="34" charset="0"/>
              <a:buChar char="•"/>
            </a:pPr>
            <a:r>
              <a:rPr lang="en-US" sz="2800" dirty="0"/>
              <a:t>Making recommendations to the Chief</a:t>
            </a:r>
          </a:p>
          <a:p>
            <a:pPr marL="285750" indent="-285750">
              <a:buFont typeface="Arial" panose="020B0604020202020204" pitchFamily="34" charset="0"/>
              <a:buChar char="•"/>
            </a:pPr>
            <a:r>
              <a:rPr lang="en-US" sz="2800" dirty="0"/>
              <a:t>Referring cases to PFC</a:t>
            </a:r>
          </a:p>
          <a:p>
            <a:pPr marL="285750" indent="-285750">
              <a:buFont typeface="Arial" panose="020B0604020202020204" pitchFamily="34" charset="0"/>
              <a:buChar char="•"/>
            </a:pPr>
            <a:r>
              <a:rPr lang="en-US" sz="2800" dirty="0"/>
              <a:t>Policy Recommendations</a:t>
            </a:r>
          </a:p>
          <a:p>
            <a:pPr marL="285750" indent="-285750">
              <a:buFont typeface="Arial" panose="020B0604020202020204" pitchFamily="34" charset="0"/>
              <a:buChar char="•"/>
            </a:pPr>
            <a:r>
              <a:rPr lang="en-US" sz="2800" dirty="0"/>
              <a:t>Community Outreach</a:t>
            </a:r>
          </a:p>
          <a:p>
            <a:pPr marL="285750" indent="-285750">
              <a:buFont typeface="Arial" panose="020B0604020202020204" pitchFamily="34" charset="0"/>
              <a:buChar char="•"/>
            </a:pPr>
            <a:r>
              <a:rPr lang="en-US" sz="2800" dirty="0"/>
              <a:t>Accessing MPD records</a:t>
            </a:r>
          </a:p>
          <a:p>
            <a:pPr marL="285750" indent="-285750">
              <a:buFont typeface="Arial" panose="020B0604020202020204" pitchFamily="34" charset="0"/>
              <a:buChar char="•"/>
            </a:pPr>
            <a:endParaRPr lang="en-US" sz="2800" dirty="0"/>
          </a:p>
          <a:p>
            <a:r>
              <a:rPr lang="en-US" sz="2800" dirty="0"/>
              <a:t>Anything else?</a:t>
            </a:r>
          </a:p>
          <a:p>
            <a:endParaRPr lang="en-US" dirty="0"/>
          </a:p>
        </p:txBody>
      </p:sp>
    </p:spTree>
    <p:extLst>
      <p:ext uri="{BB962C8B-B14F-4D97-AF65-F5344CB8AC3E}">
        <p14:creationId xmlns:p14="http://schemas.microsoft.com/office/powerpoint/2010/main" val="1479652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F3697-97C0-72B6-21FF-3542CF62C03E}"/>
              </a:ext>
            </a:extLst>
          </p:cNvPr>
          <p:cNvSpPr>
            <a:spLocks noGrp="1"/>
          </p:cNvSpPr>
          <p:nvPr>
            <p:ph type="title"/>
          </p:nvPr>
        </p:nvSpPr>
        <p:spPr/>
        <p:txBody>
          <a:bodyPr/>
          <a:lstStyle/>
          <a:p>
            <a:pPr algn="ctr"/>
            <a:r>
              <a:rPr lang="en-US" dirty="0"/>
              <a:t>Step 2: Identify Critical Services</a:t>
            </a:r>
          </a:p>
        </p:txBody>
      </p:sp>
      <p:sp>
        <p:nvSpPr>
          <p:cNvPr id="3" name="Content Placeholder 2">
            <a:extLst>
              <a:ext uri="{FF2B5EF4-FFF2-40B4-BE49-F238E27FC236}">
                <a16:creationId xmlns:a16="http://schemas.microsoft.com/office/drawing/2014/main" id="{3BC67C17-6E24-8F8B-1CFD-2EA6AF06311A}"/>
              </a:ext>
            </a:extLst>
          </p:cNvPr>
          <p:cNvSpPr>
            <a:spLocks noGrp="1"/>
          </p:cNvSpPr>
          <p:nvPr>
            <p:ph idx="1"/>
          </p:nvPr>
        </p:nvSpPr>
        <p:spPr/>
        <p:txBody>
          <a:bodyPr/>
          <a:lstStyle/>
          <a:p>
            <a:r>
              <a:rPr lang="en-US" dirty="0"/>
              <a:t>Definition: A “Critical Service” is a task or obligation of the OIM that cannot be stopped at any point without materially harming the OIM’s ability to fulfill its duties</a:t>
            </a:r>
          </a:p>
          <a:p>
            <a:pPr marL="0" indent="0">
              <a:buNone/>
            </a:pPr>
            <a:endParaRPr lang="en-US" dirty="0"/>
          </a:p>
          <a:p>
            <a:r>
              <a:rPr lang="en-US" dirty="0"/>
              <a:t>Non-Critical Services would be any service that can be delayed or paused for 1 to 4 months (though not indefinitely) and would NOT materially harm the OIM’s ability to fulfill its duties</a:t>
            </a:r>
          </a:p>
        </p:txBody>
      </p:sp>
    </p:spTree>
    <p:extLst>
      <p:ext uri="{BB962C8B-B14F-4D97-AF65-F5344CB8AC3E}">
        <p14:creationId xmlns:p14="http://schemas.microsoft.com/office/powerpoint/2010/main" val="6073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C7CA9-6264-A7A2-3D1A-AEF013DACB15}"/>
              </a:ext>
            </a:extLst>
          </p:cNvPr>
          <p:cNvSpPr>
            <a:spLocks noGrp="1"/>
          </p:cNvSpPr>
          <p:nvPr>
            <p:ph type="title"/>
          </p:nvPr>
        </p:nvSpPr>
        <p:spPr/>
        <p:txBody>
          <a:bodyPr/>
          <a:lstStyle/>
          <a:p>
            <a:pPr algn="ctr"/>
            <a:r>
              <a:rPr lang="en-US" dirty="0"/>
              <a:t>Proposed Critical Functions</a:t>
            </a:r>
          </a:p>
        </p:txBody>
      </p:sp>
      <p:sp>
        <p:nvSpPr>
          <p:cNvPr id="3" name="Content Placeholder 2">
            <a:extLst>
              <a:ext uri="{FF2B5EF4-FFF2-40B4-BE49-F238E27FC236}">
                <a16:creationId xmlns:a16="http://schemas.microsoft.com/office/drawing/2014/main" id="{56678980-63B2-0936-A723-F1AAB85C9B7C}"/>
              </a:ext>
            </a:extLst>
          </p:cNvPr>
          <p:cNvSpPr>
            <a:spLocks noGrp="1"/>
          </p:cNvSpPr>
          <p:nvPr>
            <p:ph idx="1"/>
          </p:nvPr>
        </p:nvSpPr>
        <p:spPr/>
        <p:txBody>
          <a:bodyPr/>
          <a:lstStyle/>
          <a:p>
            <a:r>
              <a:rPr lang="en-US" dirty="0"/>
              <a:t>Staffing the PCOB Meetings</a:t>
            </a:r>
          </a:p>
          <a:p>
            <a:r>
              <a:rPr lang="en-US" dirty="0"/>
              <a:t>Receiving Complaints</a:t>
            </a:r>
          </a:p>
          <a:p>
            <a:r>
              <a:rPr lang="en-US" dirty="0"/>
              <a:t>Continuing open investigations</a:t>
            </a:r>
          </a:p>
          <a:p>
            <a:r>
              <a:rPr lang="en-US" dirty="0"/>
              <a:t>Finance/Payroll</a:t>
            </a:r>
          </a:p>
          <a:p>
            <a:r>
              <a:rPr lang="en-US" dirty="0"/>
              <a:t>Email correspondence</a:t>
            </a:r>
          </a:p>
          <a:p>
            <a:r>
              <a:rPr lang="en-US" dirty="0"/>
              <a:t>Coordination between Office and Board</a:t>
            </a:r>
          </a:p>
          <a:p>
            <a:r>
              <a:rPr lang="en-US" dirty="0"/>
              <a:t>Appointing attorneys</a:t>
            </a:r>
          </a:p>
          <a:p>
            <a:endParaRPr lang="en-US" dirty="0"/>
          </a:p>
        </p:txBody>
      </p:sp>
    </p:spTree>
    <p:extLst>
      <p:ext uri="{BB962C8B-B14F-4D97-AF65-F5344CB8AC3E}">
        <p14:creationId xmlns:p14="http://schemas.microsoft.com/office/powerpoint/2010/main" val="111496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FEF39-3587-1C70-B6FC-5B7F90A66432}"/>
              </a:ext>
            </a:extLst>
          </p:cNvPr>
          <p:cNvSpPr>
            <a:spLocks noGrp="1"/>
          </p:cNvSpPr>
          <p:nvPr>
            <p:ph type="title"/>
          </p:nvPr>
        </p:nvSpPr>
        <p:spPr/>
        <p:txBody>
          <a:bodyPr>
            <a:normAutofit/>
          </a:bodyPr>
          <a:lstStyle/>
          <a:p>
            <a:pPr algn="ctr"/>
            <a:r>
              <a:rPr lang="en-US" dirty="0"/>
              <a:t>What are the risks of </a:t>
            </a:r>
            <a:r>
              <a:rPr lang="en-US" b="1" dirty="0"/>
              <a:t>NOT</a:t>
            </a:r>
            <a:r>
              <a:rPr lang="en-US" dirty="0"/>
              <a:t> providing non-critical services for 1-4 months?</a:t>
            </a:r>
          </a:p>
        </p:txBody>
      </p:sp>
      <p:sp>
        <p:nvSpPr>
          <p:cNvPr id="3" name="Content Placeholder 2">
            <a:extLst>
              <a:ext uri="{FF2B5EF4-FFF2-40B4-BE49-F238E27FC236}">
                <a16:creationId xmlns:a16="http://schemas.microsoft.com/office/drawing/2014/main" id="{C57B9C43-8148-43A6-73F4-509630EE97C9}"/>
              </a:ext>
            </a:extLst>
          </p:cNvPr>
          <p:cNvSpPr>
            <a:spLocks noGrp="1"/>
          </p:cNvSpPr>
          <p:nvPr>
            <p:ph idx="1"/>
          </p:nvPr>
        </p:nvSpPr>
        <p:spPr>
          <a:xfrm>
            <a:off x="838200" y="1825625"/>
            <a:ext cx="10780552" cy="4351338"/>
          </a:xfrm>
        </p:spPr>
        <p:txBody>
          <a:bodyPr>
            <a:normAutofit/>
          </a:bodyPr>
          <a:lstStyle/>
          <a:p>
            <a:r>
              <a:rPr lang="en-US" dirty="0"/>
              <a:t>Opening new investigations: Urgent critical incidents wherein evidence may be lost if not acquired immediately</a:t>
            </a:r>
          </a:p>
          <a:p>
            <a:r>
              <a:rPr lang="en-US" dirty="0"/>
              <a:t>Generating Reports: Delays</a:t>
            </a:r>
          </a:p>
          <a:p>
            <a:pPr marL="285750" indent="-285750">
              <a:buFont typeface="Arial" panose="020B0604020202020204" pitchFamily="34" charset="0"/>
              <a:buChar char="•"/>
            </a:pPr>
            <a:r>
              <a:rPr lang="en-US" sz="2800" dirty="0"/>
              <a:t>Making recommendations to the Chief: Temporary lack of OIM input</a:t>
            </a:r>
          </a:p>
          <a:p>
            <a:pPr marL="285750" indent="-285750"/>
            <a:r>
              <a:rPr lang="en-US" sz="2800" dirty="0"/>
              <a:t>Referring cases to PFC: </a:t>
            </a:r>
            <a:r>
              <a:rPr lang="en-US" dirty="0"/>
              <a:t>Urgent critical incidents wherein evidence may be lost if not acquired immediately</a:t>
            </a:r>
            <a:endParaRPr lang="en-US" sz="2800" dirty="0"/>
          </a:p>
          <a:p>
            <a:pPr marL="285750" indent="-285750">
              <a:buFont typeface="Arial" panose="020B0604020202020204" pitchFamily="34" charset="0"/>
              <a:buChar char="•"/>
            </a:pPr>
            <a:r>
              <a:rPr lang="en-US" sz="2800" dirty="0"/>
              <a:t>Policy Recommendations: Temporary lack of OIM input</a:t>
            </a:r>
          </a:p>
          <a:p>
            <a:pPr marL="285750" indent="-285750">
              <a:buFont typeface="Arial" panose="020B0604020202020204" pitchFamily="34" charset="0"/>
              <a:buChar char="•"/>
            </a:pPr>
            <a:r>
              <a:rPr lang="en-US" sz="2800" dirty="0"/>
              <a:t>Community Outreach: Loss of public interest and engagement</a:t>
            </a:r>
          </a:p>
          <a:p>
            <a:pPr marL="285750" indent="-285750">
              <a:buFont typeface="Arial" panose="020B0604020202020204" pitchFamily="34" charset="0"/>
              <a:buChar char="•"/>
            </a:pPr>
            <a:r>
              <a:rPr lang="en-US" sz="2800" dirty="0"/>
              <a:t>Accessing MPD records: None, due to Record Retention laws</a:t>
            </a:r>
            <a:endParaRPr lang="en-US" dirty="0"/>
          </a:p>
          <a:p>
            <a:endParaRPr lang="en-US" dirty="0"/>
          </a:p>
        </p:txBody>
      </p:sp>
    </p:spTree>
    <p:extLst>
      <p:ext uri="{BB962C8B-B14F-4D97-AF65-F5344CB8AC3E}">
        <p14:creationId xmlns:p14="http://schemas.microsoft.com/office/powerpoint/2010/main" val="72676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BEB0B-D6BB-F529-444C-A0FCB6A513A2}"/>
              </a:ext>
            </a:extLst>
          </p:cNvPr>
          <p:cNvSpPr>
            <a:spLocks noGrp="1"/>
          </p:cNvSpPr>
          <p:nvPr>
            <p:ph type="title"/>
          </p:nvPr>
        </p:nvSpPr>
        <p:spPr>
          <a:xfrm>
            <a:off x="838200" y="1539583"/>
            <a:ext cx="10515600" cy="1325563"/>
          </a:xfrm>
        </p:spPr>
        <p:txBody>
          <a:bodyPr>
            <a:normAutofit/>
          </a:bodyPr>
          <a:lstStyle/>
          <a:p>
            <a:pPr algn="ctr"/>
            <a:r>
              <a:rPr lang="en-US" dirty="0"/>
              <a:t>Before we move on, any</a:t>
            </a:r>
            <a:br>
              <a:rPr lang="en-US" dirty="0"/>
            </a:br>
            <a:r>
              <a:rPr lang="en-US" dirty="0"/>
              <a:t>Thoughts? Changes? Notes?</a:t>
            </a:r>
          </a:p>
        </p:txBody>
      </p:sp>
    </p:spTree>
    <p:extLst>
      <p:ext uri="{BB962C8B-B14F-4D97-AF65-F5344CB8AC3E}">
        <p14:creationId xmlns:p14="http://schemas.microsoft.com/office/powerpoint/2010/main" val="326360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C73A7-C14D-17DF-4322-6EBCBF7C5208}"/>
              </a:ext>
            </a:extLst>
          </p:cNvPr>
          <p:cNvSpPr>
            <a:spLocks noGrp="1"/>
          </p:cNvSpPr>
          <p:nvPr>
            <p:ph type="title"/>
          </p:nvPr>
        </p:nvSpPr>
        <p:spPr/>
        <p:txBody>
          <a:bodyPr/>
          <a:lstStyle/>
          <a:p>
            <a:pPr algn="ctr"/>
            <a:r>
              <a:rPr lang="en-US" dirty="0"/>
              <a:t>Step 3: Strategies for Mitigating Risks Posed by Non-Critical Services</a:t>
            </a:r>
          </a:p>
        </p:txBody>
      </p:sp>
      <p:sp>
        <p:nvSpPr>
          <p:cNvPr id="3" name="Content Placeholder 2">
            <a:extLst>
              <a:ext uri="{FF2B5EF4-FFF2-40B4-BE49-F238E27FC236}">
                <a16:creationId xmlns:a16="http://schemas.microsoft.com/office/drawing/2014/main" id="{D23EA233-9DA4-A727-6706-974C4CCBE4D5}"/>
              </a:ext>
            </a:extLst>
          </p:cNvPr>
          <p:cNvSpPr>
            <a:spLocks noGrp="1"/>
          </p:cNvSpPr>
          <p:nvPr>
            <p:ph idx="1"/>
          </p:nvPr>
        </p:nvSpPr>
        <p:spPr/>
        <p:txBody>
          <a:bodyPr>
            <a:normAutofit fontScale="70000" lnSpcReduction="20000"/>
          </a:bodyPr>
          <a:lstStyle/>
          <a:p>
            <a:r>
              <a:rPr lang="en-US" dirty="0"/>
              <a:t>Opening new investigations: In the event of the IM’s absence, new investigations should not be opened. However, data-based investigations would theoretically be able to continue with the DA. Some complications may arise over access to records but can likely be solved through procedures consistent with the MOU. If an urgent and immediate need exists to open a complaint investigation within 30 days, the Board should select and hire an LTE who will retained for some time after the IM’s return.</a:t>
            </a:r>
          </a:p>
          <a:p>
            <a:endParaRPr lang="en-US" dirty="0"/>
          </a:p>
          <a:p>
            <a:r>
              <a:rPr lang="en-US" dirty="0"/>
              <a:t>Generating Reports: Collaboration between IM and DA will provide redundancy in the event of a deadline/emergency or final edits</a:t>
            </a:r>
          </a:p>
          <a:p>
            <a:endParaRPr lang="en-US" dirty="0"/>
          </a:p>
          <a:p>
            <a:r>
              <a:rPr lang="en-US" dirty="0"/>
              <a:t>Making recommendations to the Chief: This is a service shared by the Board so, in the event of the IM’s absence, the Board can continue to provide this service</a:t>
            </a:r>
          </a:p>
          <a:p>
            <a:endParaRPr lang="en-US" dirty="0"/>
          </a:p>
          <a:p>
            <a:r>
              <a:rPr lang="en-US" dirty="0"/>
              <a:t>Policy Recommendations: Service shared with the Board.</a:t>
            </a:r>
          </a:p>
          <a:p>
            <a:pPr marL="0" indent="0">
              <a:buNone/>
            </a:pPr>
            <a:endParaRPr lang="en-US" dirty="0"/>
          </a:p>
        </p:txBody>
      </p:sp>
    </p:spTree>
    <p:extLst>
      <p:ext uri="{BB962C8B-B14F-4D97-AF65-F5344CB8AC3E}">
        <p14:creationId xmlns:p14="http://schemas.microsoft.com/office/powerpoint/2010/main" val="10382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C73A7-C14D-17DF-4322-6EBCBF7C5208}"/>
              </a:ext>
            </a:extLst>
          </p:cNvPr>
          <p:cNvSpPr>
            <a:spLocks noGrp="1"/>
          </p:cNvSpPr>
          <p:nvPr>
            <p:ph type="title"/>
          </p:nvPr>
        </p:nvSpPr>
        <p:spPr/>
        <p:txBody>
          <a:bodyPr/>
          <a:lstStyle/>
          <a:p>
            <a:pPr algn="ctr"/>
            <a:r>
              <a:rPr lang="en-US" dirty="0"/>
              <a:t>Step 3: Strategies for Mitigating Risks Posed by Non-Critical Services</a:t>
            </a:r>
          </a:p>
        </p:txBody>
      </p:sp>
      <p:sp>
        <p:nvSpPr>
          <p:cNvPr id="3" name="Content Placeholder 2">
            <a:extLst>
              <a:ext uri="{FF2B5EF4-FFF2-40B4-BE49-F238E27FC236}">
                <a16:creationId xmlns:a16="http://schemas.microsoft.com/office/drawing/2014/main" id="{D23EA233-9DA4-A727-6706-974C4CCBE4D5}"/>
              </a:ext>
            </a:extLst>
          </p:cNvPr>
          <p:cNvSpPr>
            <a:spLocks noGrp="1"/>
          </p:cNvSpPr>
          <p:nvPr>
            <p:ph idx="1"/>
          </p:nvPr>
        </p:nvSpPr>
        <p:spPr/>
        <p:txBody>
          <a:bodyPr>
            <a:normAutofit fontScale="85000" lnSpcReduction="20000"/>
          </a:bodyPr>
          <a:lstStyle/>
          <a:p>
            <a:r>
              <a:rPr lang="en-US" dirty="0"/>
              <a:t>Referring cases to PFC: Referral comes after a complaint has been received and reviewed. Referral guidelines can be established for staff to follow and cases outside of the guidelines will remain paused until the IM’s return or temporary replacement by LTE. In the event of extenuating circumstances, the Board and a representative of the City Attorney’s Office should meet in closed session.</a:t>
            </a:r>
          </a:p>
          <a:p>
            <a:endParaRPr lang="en-US" dirty="0"/>
          </a:p>
          <a:p>
            <a:r>
              <a:rPr lang="en-US" dirty="0"/>
              <a:t>Community Outreach: Service shared by the Board</a:t>
            </a:r>
          </a:p>
          <a:p>
            <a:endParaRPr lang="en-US" dirty="0"/>
          </a:p>
          <a:p>
            <a:r>
              <a:rPr lang="en-US" dirty="0"/>
              <a:t>Accessing MPD records: Per the restrictions of the MOU, the IM is the nexus for these records to the OIM and Public. In the event of an IM’s temporary absence, and an urgent need for records arises, coordination between the Board, MPD, and OCA is strongly encouraged.</a:t>
            </a:r>
          </a:p>
          <a:p>
            <a:endParaRPr lang="en-US" dirty="0"/>
          </a:p>
        </p:txBody>
      </p:sp>
    </p:spTree>
    <p:extLst>
      <p:ext uri="{BB962C8B-B14F-4D97-AF65-F5344CB8AC3E}">
        <p14:creationId xmlns:p14="http://schemas.microsoft.com/office/powerpoint/2010/main" val="2475652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226</TotalTime>
  <Words>1143</Words>
  <Application>Microsoft Office PowerPoint</Application>
  <PresentationFormat>Widescreen</PresentationFormat>
  <Paragraphs>234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Aptos Display</vt:lpstr>
      <vt:lpstr>Arial</vt:lpstr>
      <vt:lpstr>Office Theme</vt:lpstr>
      <vt:lpstr>Policy Discussion of Continuation of Operations Plan for the Office of the Independent Monitor</vt:lpstr>
      <vt:lpstr>What are we trying to do here?</vt:lpstr>
      <vt:lpstr>Step 1: Assess Operations of a Fully Staffed OIM</vt:lpstr>
      <vt:lpstr>Step 2: Identify Critical Services</vt:lpstr>
      <vt:lpstr>Proposed Critical Functions</vt:lpstr>
      <vt:lpstr>What are the risks of NOT providing non-critical services for 1-4 months?</vt:lpstr>
      <vt:lpstr>Before we move on, any Thoughts? Changes? Notes?</vt:lpstr>
      <vt:lpstr>Step 3: Strategies for Mitigating Risks Posed by Non-Critical Services</vt:lpstr>
      <vt:lpstr>Step 3: Strategies for Mitigating Risks Posed by Non-Critical Services</vt:lpstr>
      <vt:lpstr>Step 4: Assignment of Critical Responsibilities</vt:lpstr>
      <vt:lpstr>Step 4: Assignment of Critical Responsibilities</vt:lpstr>
      <vt:lpstr>Step 4: Assignment of Critical Responsibilities</vt:lpstr>
      <vt:lpstr> Flow Order of Critical Responsibilities</vt:lpstr>
      <vt:lpstr>Step 5: Strategies for Continuing Critical Services Dependent on the Independent Monitor</vt:lpstr>
      <vt:lpstr>Step 6: Training and Testing (and Revision)</vt:lpstr>
      <vt:lpstr> Flow Order of Critical Responsibilities</vt:lpstr>
      <vt:lpstr>Next Steps</vt:lpstr>
    </vt:vector>
  </TitlesOfParts>
  <Company>City of Madison, WI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Discussion of Continuation of Operations Plan for the Office of the Independent Monitor</dc:title>
  <dc:creator>Copley, Robin</dc:creator>
  <cp:lastModifiedBy>Copley, Robert C.</cp:lastModifiedBy>
  <cp:revision>1</cp:revision>
  <dcterms:created xsi:type="dcterms:W3CDTF">2024-07-11T15:59:11Z</dcterms:created>
  <dcterms:modified xsi:type="dcterms:W3CDTF">2024-07-11T19:45:36Z</dcterms:modified>
</cp:coreProperties>
</file>